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76" r:id="rId4"/>
    <p:sldId id="278" r:id="rId5"/>
    <p:sldId id="280" r:id="rId6"/>
    <p:sldId id="281" r:id="rId7"/>
    <p:sldId id="283" r:id="rId8"/>
    <p:sldId id="282" r:id="rId9"/>
    <p:sldId id="261" r:id="rId10"/>
    <p:sldId id="262" r:id="rId11"/>
    <p:sldId id="277" r:id="rId12"/>
    <p:sldId id="266" r:id="rId13"/>
    <p:sldId id="269" r:id="rId14"/>
    <p:sldId id="273" r:id="rId15"/>
    <p:sldId id="274" r:id="rId16"/>
    <p:sldId id="270" r:id="rId17"/>
    <p:sldId id="271" r:id="rId18"/>
    <p:sldId id="272" r:id="rId19"/>
    <p:sldId id="279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4"/>
    <p:restoredTop sz="94643"/>
  </p:normalViewPr>
  <p:slideViewPr>
    <p:cSldViewPr snapToGrid="0" snapToObjects="1">
      <p:cViewPr>
        <p:scale>
          <a:sx n="95" d="100"/>
          <a:sy n="95" d="100"/>
        </p:scale>
        <p:origin x="-232" y="-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A0CD2-AB9E-A44F-BAD4-9EB7F9695FEB}" type="datetimeFigureOut">
              <a:rPr lang="en-US" smtClean="0"/>
              <a:t>8/12/17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55C26-60C8-6843-996F-09D80DB7A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5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Soccer example. Information deprived stimulus. Take a look at this picture here. In psychophysics this is why point light walker models become important. </a:t>
            </a:r>
          </a:p>
          <a:p>
            <a:r>
              <a:rPr lang="en-US" dirty="0" smtClean="0"/>
              <a:t>There are different hierarchies of information.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55C26-60C8-6843-996F-09D80DB7AE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55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dig deeper into this question we asked the more specific question of </a:t>
            </a:r>
            <a:r>
              <a:rPr lang="is-IS" baseline="0" dirty="0" smtClean="0"/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55C26-60C8-6843-996F-09D80DB7AE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82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used accumulation + cues that combine.</a:t>
            </a:r>
          </a:p>
          <a:p>
            <a:endParaRPr lang="en-US" dirty="0" smtClean="0"/>
          </a:p>
          <a:p>
            <a:r>
              <a:rPr lang="en-US" dirty="0" smtClean="0"/>
              <a:t>{\color{</a:t>
            </a:r>
            <a:r>
              <a:rPr lang="en-US" dirty="0" err="1" smtClean="0"/>
              <a:t>DarkRed</a:t>
            </a:r>
            <a:r>
              <a:rPr lang="en-US" dirty="0" smtClean="0"/>
              <a:t>} {\dot{x}}  = </a:t>
            </a:r>
            <a:r>
              <a:rPr lang="en-US" dirty="0" err="1" smtClean="0"/>
              <a:t>sensitivy</a:t>
            </a:r>
            <a:r>
              <a:rPr lang="en-US" dirty="0" smtClean="0"/>
              <a:t> \times  \sum_{cue}   w_{cue}\</a:t>
            </a:r>
            <a:r>
              <a:rPr lang="en-US" dirty="0" err="1" smtClean="0"/>
              <a:t>cdot</a:t>
            </a:r>
            <a:r>
              <a:rPr lang="en-US" dirty="0" smtClean="0"/>
              <a:t> belief_{cue}(likelihood_{cue}(t))  }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55C26-60C8-6843-996F-09D80DB7AE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92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4FAD-1FFC-4249-BB8F-0B9FC4AD11FC}" type="datetimeFigureOut">
              <a:rPr lang="en-US" smtClean="0"/>
              <a:t>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32E6-F310-5A4D-AC28-808C0A3E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9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4FAD-1FFC-4249-BB8F-0B9FC4AD11FC}" type="datetimeFigureOut">
              <a:rPr lang="en-US" smtClean="0"/>
              <a:t>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32E6-F310-5A4D-AC28-808C0A3E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4FAD-1FFC-4249-BB8F-0B9FC4AD11FC}" type="datetimeFigureOut">
              <a:rPr lang="en-US" smtClean="0"/>
              <a:t>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32E6-F310-5A4D-AC28-808C0A3E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3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4FAD-1FFC-4249-BB8F-0B9FC4AD11FC}" type="datetimeFigureOut">
              <a:rPr lang="en-US" smtClean="0"/>
              <a:t>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32E6-F310-5A4D-AC28-808C0A3E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4FAD-1FFC-4249-BB8F-0B9FC4AD11FC}" type="datetimeFigureOut">
              <a:rPr lang="en-US" smtClean="0"/>
              <a:t>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32E6-F310-5A4D-AC28-808C0A3E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1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4FAD-1FFC-4249-BB8F-0B9FC4AD11FC}" type="datetimeFigureOut">
              <a:rPr lang="en-US" smtClean="0"/>
              <a:t>8/12/17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32E6-F310-5A4D-AC28-808C0A3E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7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4FAD-1FFC-4249-BB8F-0B9FC4AD11FC}" type="datetimeFigureOut">
              <a:rPr lang="en-US" smtClean="0"/>
              <a:t>8/12/17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32E6-F310-5A4D-AC28-808C0A3E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7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4FAD-1FFC-4249-BB8F-0B9FC4AD11FC}" type="datetimeFigureOut">
              <a:rPr lang="en-US" smtClean="0"/>
              <a:t>8/12/17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32E6-F310-5A4D-AC28-808C0A3E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83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4FAD-1FFC-4249-BB8F-0B9FC4AD11FC}" type="datetimeFigureOut">
              <a:rPr lang="en-US" smtClean="0"/>
              <a:t>8/12/17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32E6-F310-5A4D-AC28-808C0A3E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8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4FAD-1FFC-4249-BB8F-0B9FC4AD11FC}" type="datetimeFigureOut">
              <a:rPr lang="en-US" smtClean="0"/>
              <a:t>8/12/17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32E6-F310-5A4D-AC28-808C0A3E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4FAD-1FFC-4249-BB8F-0B9FC4AD11FC}" type="datetimeFigureOut">
              <a:rPr lang="en-US" smtClean="0"/>
              <a:t>8/12/17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32E6-F310-5A4D-AC28-808C0A3E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2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54FAD-1FFC-4249-BB8F-0B9FC4AD11FC}" type="datetimeFigureOut">
              <a:rPr lang="en-US" smtClean="0"/>
              <a:t>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C32E6-F310-5A4D-AC28-808C0A3E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tif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730" t="4638" r="2849" b="2609"/>
          <a:stretch/>
        </p:blipFill>
        <p:spPr>
          <a:xfrm>
            <a:off x="1524000" y="318052"/>
            <a:ext cx="9037984" cy="636104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Rectangle 3"/>
          <p:cNvSpPr/>
          <p:nvPr/>
        </p:nvSpPr>
        <p:spPr>
          <a:xfrm>
            <a:off x="0" y="5309157"/>
            <a:ext cx="12192000" cy="1369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7982" y="5309157"/>
            <a:ext cx="9144000" cy="940904"/>
          </a:xfrm>
        </p:spPr>
        <p:txBody>
          <a:bodyPr anchor="ctr" anchorCtr="0">
            <a:no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" charset="0"/>
                <a:ea typeface="Gill Sans MT" charset="0"/>
                <a:cs typeface="Gill Sans MT" charset="0"/>
              </a:rPr>
              <a:t>Bayesian Decision Making in Biological Motion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9026" y="6067841"/>
            <a:ext cx="12192000" cy="463826"/>
          </a:xfrm>
        </p:spPr>
        <p:txBody>
          <a:bodyPr>
            <a:normAutofit fontScale="55000" lnSpcReduction="20000"/>
          </a:bodyPr>
          <a:lstStyle/>
          <a:p>
            <a:r>
              <a:rPr lang="en-US" sz="2000" b="1" dirty="0" smtClean="0">
                <a:latin typeface="Gill Sans MT" charset="0"/>
                <a:ea typeface="Gill Sans MT" charset="0"/>
                <a:cs typeface="Gill Sans MT" charset="0"/>
              </a:rPr>
              <a:t>The Encoders</a:t>
            </a:r>
          </a:p>
          <a:p>
            <a:r>
              <a:rPr lang="en-US" sz="2000" dirty="0" err="1" smtClean="0">
                <a:latin typeface="Gill Sans MT" charset="0"/>
                <a:ea typeface="Gill Sans MT" charset="0"/>
                <a:cs typeface="Gill Sans MT" charset="0"/>
              </a:rPr>
              <a:t>Ankani</a:t>
            </a:r>
            <a:r>
              <a:rPr lang="en-US" sz="2000" dirty="0" smtClean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2000" dirty="0" err="1" smtClean="0">
                <a:latin typeface="Gill Sans MT" charset="0"/>
                <a:ea typeface="Gill Sans MT" charset="0"/>
                <a:cs typeface="Gill Sans MT" charset="0"/>
              </a:rPr>
              <a:t>Chattoraj</a:t>
            </a:r>
            <a:r>
              <a:rPr lang="en-US" sz="2000" dirty="0" smtClean="0">
                <a:latin typeface="Gill Sans MT" charset="0"/>
                <a:ea typeface="Gill Sans MT" charset="0"/>
                <a:cs typeface="Gill Sans MT" charset="0"/>
              </a:rPr>
              <a:t>   </a:t>
            </a:r>
            <a:r>
              <a:rPr lang="en-US" sz="2000" dirty="0">
                <a:latin typeface="Gill Sans MT" charset="0"/>
                <a:ea typeface="Gill Sans MT" charset="0"/>
                <a:cs typeface="Gill Sans MT" charset="0"/>
              </a:rPr>
              <a:t>Deepak </a:t>
            </a:r>
            <a:r>
              <a:rPr lang="en-US" sz="2000" dirty="0" err="1" smtClean="0">
                <a:latin typeface="Gill Sans MT" charset="0"/>
                <a:ea typeface="Gill Sans MT" charset="0"/>
                <a:cs typeface="Gill Sans MT" charset="0"/>
              </a:rPr>
              <a:t>Gopinath</a:t>
            </a:r>
            <a:r>
              <a:rPr lang="en-US" sz="2000" dirty="0" smtClean="0">
                <a:latin typeface="Gill Sans MT" charset="0"/>
                <a:ea typeface="Gill Sans MT" charset="0"/>
                <a:cs typeface="Gill Sans MT" charset="0"/>
              </a:rPr>
              <a:t>    </a:t>
            </a:r>
            <a:r>
              <a:rPr lang="en-US" sz="2000" dirty="0" err="1">
                <a:latin typeface="Gill Sans MT" charset="0"/>
                <a:ea typeface="Gill Sans MT" charset="0"/>
                <a:cs typeface="Gill Sans MT" charset="0"/>
              </a:rPr>
              <a:t>Khashayar</a:t>
            </a:r>
            <a:r>
              <a:rPr lang="en-US" sz="20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2000" dirty="0" err="1" smtClean="0">
                <a:latin typeface="Gill Sans MT" charset="0"/>
                <a:ea typeface="Gill Sans MT" charset="0"/>
                <a:cs typeface="Gill Sans MT" charset="0"/>
              </a:rPr>
              <a:t>Misaghian</a:t>
            </a:r>
            <a:r>
              <a:rPr lang="en-US" sz="2000" dirty="0" smtClean="0">
                <a:latin typeface="Gill Sans MT" charset="0"/>
                <a:ea typeface="Gill Sans MT" charset="0"/>
                <a:cs typeface="Gill Sans MT" charset="0"/>
              </a:rPr>
              <a:t>    </a:t>
            </a:r>
            <a:r>
              <a:rPr lang="en-US" sz="2000" dirty="0">
                <a:latin typeface="Gill Sans MT" charset="0"/>
                <a:ea typeface="Gill Sans MT" charset="0"/>
                <a:cs typeface="Gill Sans MT" charset="0"/>
              </a:rPr>
              <a:t>Albert </a:t>
            </a:r>
            <a:r>
              <a:rPr lang="en-US" sz="2000" dirty="0" smtClean="0">
                <a:latin typeface="Gill Sans MT" charset="0"/>
                <a:ea typeface="Gill Sans MT" charset="0"/>
                <a:cs typeface="Gill Sans MT" charset="0"/>
              </a:rPr>
              <a:t>Buchard    </a:t>
            </a:r>
            <a:r>
              <a:rPr lang="en-US" sz="2000" dirty="0">
                <a:latin typeface="Gill Sans MT" charset="0"/>
                <a:ea typeface="Gill Sans MT" charset="0"/>
                <a:cs typeface="Gill Sans MT" charset="0"/>
              </a:rPr>
              <a:t>Santiago Alonso-Diaz </a:t>
            </a:r>
          </a:p>
        </p:txBody>
      </p:sp>
    </p:spTree>
    <p:extLst>
      <p:ext uri="{BB962C8B-B14F-4D97-AF65-F5344CB8AC3E}">
        <p14:creationId xmlns:p14="http://schemas.microsoft.com/office/powerpoint/2010/main" val="115831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431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>
                <a:latin typeface="Gill Sans MT"/>
                <a:cs typeface="Gill Sans MT"/>
              </a:rPr>
              <a:t>Background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44163" y="1482455"/>
            <a:ext cx="7620507" cy="4877645"/>
            <a:chOff x="2596038" y="1844824"/>
            <a:chExt cx="7620507" cy="4877645"/>
          </a:xfrm>
        </p:grpSpPr>
        <p:sp>
          <p:nvSpPr>
            <p:cNvPr id="6" name="Rectangle 5"/>
            <p:cNvSpPr/>
            <p:nvPr/>
          </p:nvSpPr>
          <p:spPr>
            <a:xfrm>
              <a:off x="4456903" y="1844824"/>
              <a:ext cx="3183353" cy="67710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/>
                <a:t>Prominent Cortical areas</a:t>
              </a:r>
              <a:endParaRPr lang="en-US" sz="2000" b="1" dirty="0"/>
            </a:p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99696" y="2949118"/>
              <a:ext cx="2574032" cy="984885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Dorsal pathway </a:t>
              </a:r>
              <a:r>
                <a:rPr lang="en-US" b="1" dirty="0" smtClean="0">
                  <a:solidFill>
                    <a:schemeClr val="tx1"/>
                  </a:solidFill>
                </a:rPr>
                <a:t>(motion) </a:t>
              </a:r>
              <a:r>
                <a:rPr lang="en-US" sz="1100" b="1" dirty="0">
                  <a:solidFill>
                    <a:schemeClr val="tx1"/>
                  </a:solidFill>
                </a:rPr>
                <a:t>(Mather, Radford, &amp; West, 1992)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064192" y="2949117"/>
              <a:ext cx="2664296" cy="98488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Ventral pathway (</a:t>
              </a:r>
              <a:r>
                <a:rPr lang="en-US" b="1" dirty="0" smtClean="0">
                  <a:solidFill>
                    <a:schemeClr val="tx1"/>
                  </a:solidFill>
                </a:rPr>
                <a:t>form)</a:t>
              </a:r>
            </a:p>
            <a:p>
              <a:pPr algn="ctr">
                <a:lnSpc>
                  <a:spcPct val="200000"/>
                </a:lnSpc>
              </a:pPr>
              <a:r>
                <a:rPr lang="en-US" sz="1100" b="1" dirty="0" smtClean="0">
                  <a:solidFill>
                    <a:schemeClr val="tx1"/>
                  </a:solidFill>
                </a:rPr>
                <a:t>(</a:t>
              </a:r>
              <a:r>
                <a:rPr lang="en-US" sz="1100" b="1" dirty="0" err="1">
                  <a:solidFill>
                    <a:schemeClr val="tx1"/>
                  </a:solidFill>
                </a:rPr>
                <a:t>Beintema</a:t>
              </a:r>
              <a:r>
                <a:rPr lang="en-US" sz="1100" b="1" dirty="0">
                  <a:solidFill>
                    <a:schemeClr val="tx1"/>
                  </a:solidFill>
                </a:rPr>
                <a:t> &amp; </a:t>
              </a:r>
              <a:r>
                <a:rPr lang="en-US" sz="1100" b="1" dirty="0" err="1">
                  <a:solidFill>
                    <a:schemeClr val="tx1"/>
                  </a:solidFill>
                </a:rPr>
                <a:t>Lappe</a:t>
              </a:r>
              <a:r>
                <a:rPr lang="en-US" sz="1100" b="1" dirty="0">
                  <a:solidFill>
                    <a:schemeClr val="tx1"/>
                  </a:solidFill>
                </a:rPr>
                <a:t>, 2002) </a:t>
              </a:r>
            </a:p>
          </p:txBody>
        </p:sp>
        <p:cxnSp>
          <p:nvCxnSpPr>
            <p:cNvPr id="9" name="Elbow Connector 8"/>
            <p:cNvCxnSpPr/>
            <p:nvPr/>
          </p:nvCxnSpPr>
          <p:spPr>
            <a:xfrm rot="16200000" flipH="1">
              <a:off x="6244338" y="2621706"/>
              <a:ext cx="919628" cy="720080"/>
            </a:xfrm>
            <a:prstGeom prst="bentConnector2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/>
            <p:nvPr/>
          </p:nvCxnSpPr>
          <p:spPr>
            <a:xfrm rot="5400000">
              <a:off x="5074176" y="2635683"/>
              <a:ext cx="919628" cy="720080"/>
            </a:xfrm>
            <a:prstGeom prst="bentConnector2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3328133" y="5461154"/>
              <a:ext cx="677490" cy="369332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2007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01760" y="4925453"/>
              <a:ext cx="652743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2003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75389" y="4391886"/>
              <a:ext cx="65274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dirty="0"/>
                <a:t>2002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08158" y="5996855"/>
              <a:ext cx="652743" cy="36933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2015</a:t>
              </a:r>
              <a:endParaRPr lang="en-US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3530959" y="4411161"/>
              <a:ext cx="2643294" cy="301307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3768558" y="4949966"/>
              <a:ext cx="2643294" cy="301307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4155750" y="5461152"/>
              <a:ext cx="2643294" cy="301307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4559252" y="6030867"/>
              <a:ext cx="2643294" cy="301307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377080" y="4364130"/>
              <a:ext cx="1461939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dirty="0">
                  <a:sym typeface="Wingdings" panose="05000000000000000000" pitchFamily="2" charset="2"/>
                </a:rPr>
                <a:t>Local Motion 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25906" y="4875316"/>
              <a:ext cx="1593770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dirty="0">
                  <a:sym typeface="Wingdings" panose="05000000000000000000" pitchFamily="2" charset="2"/>
                </a:rPr>
                <a:t>Dynamic Form 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932504" y="5339895"/>
              <a:ext cx="3284041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Combinations </a:t>
              </a:r>
              <a:r>
                <a:rPr lang="en-US" dirty="0"/>
                <a:t>depending </a:t>
              </a:r>
              <a:r>
                <a:rPr lang="en-US" dirty="0" smtClean="0"/>
                <a:t>on cues</a:t>
              </a: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897" y="5799139"/>
              <a:ext cx="2547257" cy="92333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ym typeface="Wingdings" panose="05000000000000000000" pitchFamily="2" charset="2"/>
                </a:rPr>
                <a:t> </a:t>
              </a:r>
              <a:r>
                <a:rPr lang="en-US" dirty="0">
                  <a:sym typeface="Wingdings" panose="05000000000000000000" pitchFamily="2" charset="2"/>
                </a:rPr>
                <a:t>Lesion in Ventral </a:t>
              </a:r>
              <a:r>
                <a:rPr lang="en-US" dirty="0" smtClean="0">
                  <a:sym typeface="Wingdings" panose="05000000000000000000" pitchFamily="2" charset="2"/>
                </a:rPr>
                <a:t>                            </a:t>
              </a:r>
              <a:r>
                <a:rPr lang="en-US" dirty="0">
                  <a:sym typeface="Wingdings" panose="05000000000000000000" pitchFamily="2" charset="2"/>
                </a:rPr>
                <a:t>Pathway </a:t>
              </a:r>
              <a:r>
                <a:rPr lang="en-US" dirty="0" smtClean="0">
                  <a:sym typeface="Wingdings" panose="05000000000000000000" pitchFamily="2" charset="2"/>
                </a:rPr>
                <a:t>capable </a:t>
              </a:r>
              <a:r>
                <a:rPr lang="en-US" dirty="0">
                  <a:sym typeface="Wingdings" panose="05000000000000000000" pitchFamily="2" charset="2"/>
                </a:rPr>
                <a:t>of BM perception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96038" y="4724878"/>
              <a:ext cx="101502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/>
                <a:t>Giese &amp; </a:t>
              </a:r>
              <a:r>
                <a:rPr lang="en-US" sz="1000" b="1" dirty="0" err="1"/>
                <a:t>Poggio</a:t>
              </a:r>
              <a:r>
                <a:rPr lang="en-US" sz="1000" b="1" dirty="0"/>
                <a:t> 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45559" y="5257122"/>
              <a:ext cx="104708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 smtClean="0"/>
                <a:t>Blake &amp; </a:t>
              </a:r>
              <a:r>
                <a:rPr lang="en-US" sz="1000" b="1" dirty="0" err="1" smtClean="0"/>
                <a:t>Shiffrar</a:t>
              </a:r>
              <a:r>
                <a:rPr lang="en-US" sz="1000" b="1" dirty="0" smtClean="0"/>
                <a:t> </a:t>
              </a:r>
              <a:endParaRPr lang="en-US" sz="1000" b="1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328131" y="5776254"/>
              <a:ext cx="96212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 err="1" smtClean="0"/>
                <a:t>Gilaie</a:t>
              </a:r>
              <a:r>
                <a:rPr lang="en-US" sz="1000" b="1" dirty="0" smtClean="0"/>
                <a:t> &amp; </a:t>
              </a:r>
              <a:r>
                <a:rPr lang="en-US" sz="1000" b="1" dirty="0" err="1" smtClean="0"/>
                <a:t>Dotan</a:t>
              </a:r>
              <a:endParaRPr lang="en-US" sz="1000" b="1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2003151" y="3648682"/>
            <a:ext cx="120607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000" b="1" dirty="0" err="1" smtClean="0"/>
              <a:t>Beintema</a:t>
            </a:r>
            <a:r>
              <a:rPr lang="en-US" sz="1000" b="1" dirty="0" smtClean="0"/>
              <a:t> </a:t>
            </a:r>
            <a:r>
              <a:rPr lang="en-US" sz="1000" b="1" dirty="0"/>
              <a:t>&amp; </a:t>
            </a:r>
            <a:r>
              <a:rPr lang="en-US" sz="1000" b="1" dirty="0" err="1" smtClean="0"/>
              <a:t>Lappe</a:t>
            </a:r>
            <a:r>
              <a:rPr lang="en-US" sz="1000" b="1" dirty="0" smtClean="0"/>
              <a:t>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29094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7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0892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 smtClean="0">
                <a:latin typeface="Gill Sans MT"/>
                <a:cs typeface="Gill Sans MT"/>
              </a:rPr>
              <a:t>Hypotheses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8687" y="2825300"/>
            <a:ext cx="1654169" cy="40011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Dynamic form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08687" y="4121444"/>
            <a:ext cx="1528934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Local motion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25111" y="4049436"/>
            <a:ext cx="1750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Response time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125111" y="3185340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Decision (L or R)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796519" y="1241124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Dynamic form and local motion combine to produce a decision. </a:t>
            </a:r>
          </a:p>
          <a:p>
            <a:endParaRPr lang="en-US" sz="2000" b="1" dirty="0"/>
          </a:p>
          <a:p>
            <a:r>
              <a:rPr lang="en-US" sz="2000" b="1" dirty="0" smtClean="0"/>
              <a:t>However, recent work in patients with ventral damage indicate that form may not be a central cue 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Gilaie-Dotan</a:t>
            </a:r>
            <a:r>
              <a:rPr lang="en-US" sz="1600" b="1" dirty="0" smtClean="0"/>
              <a:t>, et al, 2015, PNAS)</a:t>
            </a:r>
            <a:endParaRPr lang="en-US" sz="2000" b="1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2876639" y="4841524"/>
            <a:ext cx="6984776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Arial Black"/>
                <a:cs typeface="Arial Black"/>
              </a:rPr>
              <a:t>Any perturbation to </a:t>
            </a:r>
            <a:r>
              <a:rPr lang="en-US" sz="2400" b="1" dirty="0" smtClean="0">
                <a:solidFill>
                  <a:schemeClr val="accent3"/>
                </a:solidFill>
                <a:latin typeface="Arial Black"/>
                <a:cs typeface="Arial Black"/>
              </a:rPr>
              <a:t>Dynamic Form, </a:t>
            </a:r>
            <a:r>
              <a:rPr lang="en-US" sz="2400" b="1" dirty="0" smtClean="0">
                <a:latin typeface="Arial Black"/>
                <a:cs typeface="Arial Black"/>
              </a:rPr>
              <a:t>should affect behavior (e.g. accuracy) to a lesser extent than perturbations to </a:t>
            </a:r>
            <a:r>
              <a:rPr lang="en-US" sz="2400" b="1" dirty="0" smtClean="0">
                <a:solidFill>
                  <a:srgbClr val="C0504D"/>
                </a:solidFill>
                <a:latin typeface="Arial Black"/>
                <a:cs typeface="Arial Black"/>
              </a:rPr>
              <a:t>Local </a:t>
            </a:r>
            <a:r>
              <a:rPr lang="en-US" sz="2400" b="1" dirty="0">
                <a:solidFill>
                  <a:srgbClr val="C0504D"/>
                </a:solidFill>
                <a:latin typeface="Arial Black"/>
                <a:cs typeface="Arial Black"/>
              </a:rPr>
              <a:t>M</a:t>
            </a:r>
            <a:r>
              <a:rPr lang="en-US" sz="2400" b="1" dirty="0" smtClean="0">
                <a:solidFill>
                  <a:srgbClr val="C0504D"/>
                </a:solidFill>
                <a:latin typeface="Arial Black"/>
                <a:cs typeface="Arial Black"/>
              </a:rPr>
              <a:t>otion </a:t>
            </a:r>
            <a:endParaRPr lang="en-US" sz="2400" b="1" dirty="0">
              <a:solidFill>
                <a:srgbClr val="C0504D"/>
              </a:solidFill>
              <a:latin typeface="Arial Black"/>
              <a:cs typeface="Arial Blac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08687" y="3257348"/>
            <a:ext cx="936483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Links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08687" y="3617388"/>
            <a:ext cx="952605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Envelope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245170" y="3401364"/>
            <a:ext cx="2807933" cy="252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245170" y="3761404"/>
            <a:ext cx="2807933" cy="252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053103" y="2825300"/>
            <a:ext cx="1872208" cy="1944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ightning Bolt 34"/>
          <p:cNvSpPr/>
          <p:nvPr/>
        </p:nvSpPr>
        <p:spPr>
          <a:xfrm>
            <a:off x="5756959" y="3257348"/>
            <a:ext cx="432048" cy="79208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820855" y="4337468"/>
            <a:ext cx="2232248" cy="25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42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808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ill Sans MT" charset="0"/>
                <a:ea typeface="Gill Sans MT" charset="0"/>
                <a:cs typeface="Gill Sans MT" charset="0"/>
              </a:rPr>
              <a:t>DDM: Accumulation of combined evidence</a:t>
            </a:r>
            <a:endParaRPr lang="en-US" b="1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8744" y="1785351"/>
            <a:ext cx="283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Bayesian drift diffusion model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16348"/>
            <a:ext cx="3229360" cy="25204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28744" y="5367595"/>
            <a:ext cx="2838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Allows us to investigate </a:t>
            </a:r>
            <a:r>
              <a:rPr lang="en-US" b="1" dirty="0"/>
              <a:t>the </a:t>
            </a:r>
            <a:r>
              <a:rPr lang="en-US" b="1" dirty="0" smtClean="0"/>
              <a:t>role that </a:t>
            </a:r>
            <a:r>
              <a:rPr lang="en-US" b="1" dirty="0"/>
              <a:t>each cue </a:t>
            </a:r>
            <a:r>
              <a:rPr lang="en-US" b="1" dirty="0" smtClean="0"/>
              <a:t>plays </a:t>
            </a:r>
            <a:r>
              <a:rPr lang="en-US" b="1" dirty="0"/>
              <a:t>in biological </a:t>
            </a:r>
            <a:r>
              <a:rPr lang="en-US" b="1" dirty="0" smtClean="0"/>
              <a:t>motion perception.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34817" y="3273287"/>
            <a:ext cx="265044" cy="265043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140" y="3226304"/>
            <a:ext cx="173990" cy="22966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211828" y="1696729"/>
            <a:ext cx="2111188" cy="59552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Convex Hull (e)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7367409" y="1696729"/>
            <a:ext cx="2111188" cy="59552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Motion (m)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553855" y="1696729"/>
            <a:ext cx="2111188" cy="59552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Links (l)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23486" y="4744091"/>
            <a:ext cx="19123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Parameters:</a:t>
            </a:r>
          </a:p>
          <a:p>
            <a:endParaRPr lang="en-US" sz="2400" dirty="0" smtClean="0"/>
          </a:p>
          <a:p>
            <a:r>
              <a:rPr lang="en-US" sz="2400" dirty="0" smtClean="0"/>
              <a:t>w = weights</a:t>
            </a:r>
          </a:p>
          <a:p>
            <a:r>
              <a:rPr lang="en-US" sz="2400" dirty="0" smtClean="0"/>
              <a:t>k = sensitivity</a:t>
            </a:r>
          </a:p>
          <a:p>
            <a:r>
              <a:rPr lang="el-GR" sz="2400" dirty="0" smtClean="0"/>
              <a:t>θ = </a:t>
            </a:r>
            <a:r>
              <a:rPr lang="en-US" sz="2400" dirty="0" smtClean="0"/>
              <a:t> threshold</a:t>
            </a:r>
          </a:p>
        </p:txBody>
      </p:sp>
      <p:pic>
        <p:nvPicPr>
          <p:cNvPr id="17" name="Picture 16" descr="CodeCogsEqn-7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25" y="3902357"/>
            <a:ext cx="5069160" cy="563240"/>
          </a:xfrm>
          <a:prstGeom prst="rect">
            <a:avLst/>
          </a:prstGeom>
        </p:spPr>
      </p:pic>
      <p:pic>
        <p:nvPicPr>
          <p:cNvPr id="18" name="Picture 17" descr="CodeCogsEqn-9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69" y="2462197"/>
            <a:ext cx="569095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87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235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ill Sans MT" charset="0"/>
                <a:ea typeface="Gill Sans MT" charset="0"/>
                <a:cs typeface="Gill Sans MT" charset="0"/>
              </a:rPr>
              <a:t>Behavior</a:t>
            </a:r>
            <a:endParaRPr lang="en-US" b="1" dirty="0"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5"/>
          <a:stretch/>
        </p:blipFill>
        <p:spPr>
          <a:xfrm>
            <a:off x="6839123" y="1723046"/>
            <a:ext cx="5352877" cy="3437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1" y="1748824"/>
            <a:ext cx="6209432" cy="341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8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23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ill Sans MT" charset="0"/>
                <a:ea typeface="Gill Sans MT" charset="0"/>
                <a:cs typeface="Gill Sans MT" charset="0"/>
              </a:rPr>
              <a:t>Behavior</a:t>
            </a:r>
            <a:endParaRPr lang="en-US" b="1" dirty="0"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3" name="Picture 2" descr="Screen Shot 2017-08-12 at 00.15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1904722"/>
            <a:ext cx="5455411" cy="3817115"/>
          </a:xfrm>
          <a:prstGeom prst="rect">
            <a:avLst/>
          </a:prstGeom>
        </p:spPr>
      </p:pic>
      <p:pic>
        <p:nvPicPr>
          <p:cNvPr id="6" name="Picture 5" descr="Screen Shot 2017-08-12 at 00.17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74" y="2133025"/>
            <a:ext cx="5697268" cy="347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8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516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ill Sans MT" charset="0"/>
                <a:ea typeface="Gill Sans MT" charset="0"/>
                <a:cs typeface="Gill Sans MT" charset="0"/>
              </a:rPr>
              <a:t>Behavior</a:t>
            </a:r>
            <a:endParaRPr lang="en-US" b="1" dirty="0"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3" name="Picture 2" descr="Screen Shot 2017-08-12 at 00.45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1933260"/>
            <a:ext cx="5733460" cy="3861527"/>
          </a:xfrm>
          <a:prstGeom prst="rect">
            <a:avLst/>
          </a:prstGeom>
        </p:spPr>
      </p:pic>
      <p:pic>
        <p:nvPicPr>
          <p:cNvPr id="6" name="Picture 5" descr="Screen Shot 2017-08-12 at 00.46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95" y="1933259"/>
            <a:ext cx="5642033" cy="386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8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8086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>
                <a:latin typeface="Gill Sans MT"/>
                <a:cs typeface="Gill Sans MT"/>
              </a:rPr>
              <a:t>Model testing re. hypotheses</a:t>
            </a:r>
            <a:endParaRPr lang="en-US" b="1" dirty="0">
              <a:latin typeface="Gill Sans MT"/>
              <a:ea typeface="Gill Sans MT" charset="0"/>
              <a:cs typeface="Gill Sans M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123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Local motion is more important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Links are more important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Envelope is more important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796" y="3980036"/>
            <a:ext cx="856912" cy="77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3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775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>
                <a:latin typeface="Gill Sans MT"/>
                <a:cs typeface="Gill Sans MT"/>
              </a:rPr>
              <a:t>Critical model evaluation</a:t>
            </a:r>
            <a:endParaRPr lang="en-US" b="1" dirty="0">
              <a:latin typeface="Gill Sans MT"/>
              <a:ea typeface="Gill Sans MT" charset="0"/>
              <a:cs typeface="Gill Sans M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69490" y="1812154"/>
            <a:ext cx="8229600" cy="4794356"/>
          </a:xfrm>
        </p:spPr>
        <p:txBody>
          <a:bodyPr>
            <a:normAutofit/>
          </a:bodyPr>
          <a:lstStyle/>
          <a:p>
            <a:r>
              <a:rPr lang="en-CA" sz="3400" dirty="0"/>
              <a:t>Simplifying assumptions:</a:t>
            </a:r>
          </a:p>
          <a:p>
            <a:pPr lvl="1"/>
            <a:r>
              <a:rPr lang="en-CA" dirty="0" smtClean="0"/>
              <a:t>Cues are independent </a:t>
            </a:r>
          </a:p>
          <a:p>
            <a:pPr lvl="1"/>
            <a:r>
              <a:rPr lang="en-CA" dirty="0" smtClean="0"/>
              <a:t>Individual points on the walker are sometimes detectable</a:t>
            </a:r>
          </a:p>
          <a:p>
            <a:r>
              <a:rPr lang="en-CA" sz="3400" dirty="0" smtClean="0"/>
              <a:t>Extension in future: </a:t>
            </a:r>
          </a:p>
          <a:p>
            <a:pPr lvl="1"/>
            <a:r>
              <a:rPr lang="en-CA" dirty="0"/>
              <a:t>Test the model more specifically on human data </a:t>
            </a:r>
          </a:p>
          <a:p>
            <a:pPr lvl="1"/>
            <a:r>
              <a:rPr lang="en-CA" dirty="0" smtClean="0"/>
              <a:t>Test </a:t>
            </a:r>
            <a:r>
              <a:rPr lang="en-CA" dirty="0"/>
              <a:t>the model with dependent cue combination	</a:t>
            </a:r>
            <a:r>
              <a:rPr lang="en-CA" sz="2600" dirty="0" smtClean="0"/>
              <a:t>	</a:t>
            </a:r>
            <a:endParaRPr lang="en-CA" sz="2600" dirty="0"/>
          </a:p>
        </p:txBody>
      </p:sp>
    </p:spTree>
    <p:extLst>
      <p:ext uri="{BB962C8B-B14F-4D97-AF65-F5344CB8AC3E}">
        <p14:creationId xmlns:p14="http://schemas.microsoft.com/office/powerpoint/2010/main" val="143068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089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ill Sans MT" charset="0"/>
                <a:ea typeface="Gill Sans MT" charset="0"/>
                <a:cs typeface="Gill Sans MT" charset="0"/>
              </a:rPr>
              <a:t>Summary</a:t>
            </a:r>
            <a:endParaRPr lang="en-US" b="1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155330" y="1370376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smtClean="0"/>
              <a:t>We </a:t>
            </a:r>
            <a:r>
              <a:rPr lang="en-CA" dirty="0"/>
              <a:t>characterized a more inclusive notion of form.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There exists no thorough definition of form in the literature.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The model we chose can help us understand the different extent of contribution by each cue, as determined from the obtained weights.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Our model represents an effort to move from basic tasks (e.g. Random Dot Motion) to perceptual phenomena closer to real experiences. 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120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089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ill Sans MT" charset="0"/>
                <a:ea typeface="Gill Sans MT" charset="0"/>
                <a:cs typeface="Gill Sans MT" charset="0"/>
              </a:rPr>
              <a:t>Acknowledgments</a:t>
            </a:r>
            <a:endParaRPr lang="en-US" b="1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Niko</a:t>
            </a:r>
            <a:r>
              <a:rPr lang="en-US" dirty="0" smtClean="0"/>
              <a:t> </a:t>
            </a:r>
            <a:r>
              <a:rPr lang="en-US" dirty="0" err="1" smtClean="0"/>
              <a:t>Troje</a:t>
            </a:r>
            <a:r>
              <a:rPr lang="en-US" dirty="0" smtClean="0"/>
              <a:t> at </a:t>
            </a:r>
            <a:r>
              <a:rPr lang="en-US" dirty="0" err="1" smtClean="0"/>
              <a:t>Biomotion</a:t>
            </a:r>
            <a:r>
              <a:rPr lang="en-US" dirty="0" smtClean="0"/>
              <a:t> Lab Queens University</a:t>
            </a:r>
          </a:p>
          <a:p>
            <a:r>
              <a:rPr lang="en-US" dirty="0" smtClean="0"/>
              <a:t>Paul, </a:t>
            </a:r>
            <a:r>
              <a:rPr lang="en-US" dirty="0" err="1" smtClean="0"/>
              <a:t>Konrad</a:t>
            </a:r>
            <a:r>
              <a:rPr lang="en-US" dirty="0" smtClean="0"/>
              <a:t>, and Gunnar!</a:t>
            </a:r>
          </a:p>
          <a:p>
            <a:r>
              <a:rPr lang="en-US" dirty="0" smtClean="0"/>
              <a:t>You guys!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00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smic_walker_fa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1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-133684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8086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 smtClean="0">
                <a:latin typeface="Gill Sans MT"/>
                <a:cs typeface="Gill Sans MT"/>
              </a:rPr>
              <a:t>Preliminary Model testing</a:t>
            </a:r>
            <a:endParaRPr lang="en-US" b="1" dirty="0">
              <a:latin typeface="Gill Sans MT"/>
              <a:ea typeface="Gill Sans MT" charset="0"/>
              <a:cs typeface="Gill Sans MT"/>
            </a:endParaRPr>
          </a:p>
        </p:txBody>
      </p:sp>
      <p:pic>
        <p:nvPicPr>
          <p:cNvPr id="5" name="Picture 4" descr="RT_10_2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72122"/>
            <a:ext cx="5672666" cy="3917689"/>
          </a:xfrm>
          <a:prstGeom prst="rect">
            <a:avLst/>
          </a:prstGeom>
        </p:spPr>
      </p:pic>
      <p:pic>
        <p:nvPicPr>
          <p:cNvPr id="9" name="Picture 8" descr="EnvWeightsBrix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0" b="22600"/>
          <a:stretch/>
        </p:blipFill>
        <p:spPr>
          <a:xfrm>
            <a:off x="5426352" y="1925074"/>
            <a:ext cx="6031355" cy="40773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99368" y="1724526"/>
            <a:ext cx="293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Motion cue is </a:t>
            </a:r>
            <a:r>
              <a:rPr lang="en-US" dirty="0" err="1" smtClean="0"/>
              <a:t>weightedmore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70821" y="1724526"/>
            <a:ext cx="3112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Envelope cue is weighted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25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6624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 smtClean="0">
                <a:latin typeface="Gill Sans MT"/>
                <a:cs typeface="Gill Sans MT"/>
              </a:rPr>
              <a:t>Objective</a:t>
            </a:r>
            <a:endParaRPr lang="en-US" b="1" dirty="0">
              <a:latin typeface="Gill Sans MT"/>
              <a:ea typeface="Gill Sans MT" charset="0"/>
              <a:cs typeface="Gill Sans M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5640" y="2228564"/>
            <a:ext cx="64807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Determine the degree of contribution of </a:t>
            </a:r>
            <a:r>
              <a:rPr lang="en-US" sz="3200" b="1" dirty="0" smtClean="0"/>
              <a:t>local motion</a:t>
            </a:r>
            <a:r>
              <a:rPr lang="en-US" sz="3200" dirty="0" smtClean="0"/>
              <a:t> </a:t>
            </a:r>
            <a:r>
              <a:rPr lang="en-US" sz="3200" dirty="0"/>
              <a:t>and </a:t>
            </a:r>
            <a:r>
              <a:rPr lang="en-US" sz="3200" b="1" dirty="0"/>
              <a:t>dynamic form</a:t>
            </a:r>
            <a:r>
              <a:rPr lang="en-US" sz="3200" dirty="0"/>
              <a:t> </a:t>
            </a:r>
            <a:r>
              <a:rPr lang="en-US" sz="3200" dirty="0" smtClean="0"/>
              <a:t>cues in deciding if a point-light walker moves to the left or right.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7310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6624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 smtClean="0">
                <a:latin typeface="Gill Sans MT"/>
                <a:cs typeface="Gill Sans MT"/>
              </a:rPr>
              <a:t>Stimuli generation</a:t>
            </a:r>
            <a:endParaRPr lang="en-US" b="1" dirty="0">
              <a:latin typeface="Gill Sans MT"/>
              <a:ea typeface="Gill Sans MT" charset="0"/>
              <a:cs typeface="Gill Sans M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53060"/>
            <a:ext cx="10058400" cy="355187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313043" y="4386470"/>
            <a:ext cx="6838122" cy="702365"/>
            <a:chOff x="3313043" y="4386470"/>
            <a:chExt cx="6838122" cy="702365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3313043" y="4386470"/>
              <a:ext cx="914400" cy="424069"/>
            </a:xfrm>
            <a:prstGeom prst="line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084364" y="4386470"/>
              <a:ext cx="1066801" cy="702365"/>
            </a:xfrm>
            <a:prstGeom prst="line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451652" y="4386469"/>
            <a:ext cx="6632712" cy="424070"/>
            <a:chOff x="2451652" y="4386469"/>
            <a:chExt cx="6632712" cy="424070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2451652" y="4386469"/>
              <a:ext cx="861391" cy="424070"/>
            </a:xfrm>
            <a:prstGeom prst="line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8222973" y="4386469"/>
              <a:ext cx="861391" cy="424070"/>
            </a:xfrm>
            <a:prstGeom prst="line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219161" y="3631096"/>
            <a:ext cx="5779603" cy="1150621"/>
            <a:chOff x="4219161" y="3631096"/>
            <a:chExt cx="5779603" cy="1150621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4219161" y="3631096"/>
              <a:ext cx="8282" cy="1073426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9990482" y="3708291"/>
              <a:ext cx="8282" cy="1073426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33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6624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 smtClean="0">
                <a:latin typeface="Gill Sans MT"/>
                <a:cs typeface="Gill Sans MT"/>
              </a:rPr>
              <a:t>Stimuli generation</a:t>
            </a:r>
            <a:endParaRPr lang="en-US" b="1" dirty="0">
              <a:latin typeface="Gill Sans MT"/>
              <a:ea typeface="Gill Sans MT" charset="0"/>
              <a:cs typeface="Gill Sans MT"/>
            </a:endParaRPr>
          </a:p>
        </p:txBody>
      </p:sp>
      <p:pic>
        <p:nvPicPr>
          <p:cNvPr id="5" name="Picture 4" descr="Im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1" y="1428750"/>
            <a:ext cx="5334000" cy="4000500"/>
          </a:xfrm>
          <a:prstGeom prst="rect">
            <a:avLst/>
          </a:prstGeom>
        </p:spPr>
      </p:pic>
      <p:pic>
        <p:nvPicPr>
          <p:cNvPr id="7" name="Picture 6" descr="Img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76" y="142875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8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6624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 smtClean="0">
                <a:latin typeface="Gill Sans MT"/>
                <a:cs typeface="Gill Sans MT"/>
              </a:rPr>
              <a:t>Stimuli generation</a:t>
            </a:r>
            <a:endParaRPr lang="en-US" b="1" dirty="0">
              <a:latin typeface="Gill Sans MT"/>
              <a:ea typeface="Gill Sans MT" charset="0"/>
              <a:cs typeface="Gill Sans MT"/>
            </a:endParaRPr>
          </a:p>
        </p:txBody>
      </p:sp>
      <p:pic>
        <p:nvPicPr>
          <p:cNvPr id="5" name="Picture 4" descr="Im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1" y="1428750"/>
            <a:ext cx="5334000" cy="4000500"/>
          </a:xfrm>
          <a:prstGeom prst="rect">
            <a:avLst/>
          </a:prstGeom>
        </p:spPr>
      </p:pic>
      <p:pic>
        <p:nvPicPr>
          <p:cNvPr id="3" name="Picture 2" descr="Im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76" y="142875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1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6624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 smtClean="0">
                <a:latin typeface="Gill Sans MT"/>
                <a:cs typeface="Gill Sans MT"/>
              </a:rPr>
              <a:t>Stimuli generation</a:t>
            </a:r>
            <a:endParaRPr lang="en-US" b="1" dirty="0">
              <a:latin typeface="Gill Sans MT"/>
              <a:ea typeface="Gill Sans MT" charset="0"/>
              <a:cs typeface="Gill Sans MT"/>
            </a:endParaRPr>
          </a:p>
        </p:txBody>
      </p:sp>
      <p:pic>
        <p:nvPicPr>
          <p:cNvPr id="5" name="Picture 4" descr="Im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1" y="1428750"/>
            <a:ext cx="5334000" cy="4000500"/>
          </a:xfrm>
          <a:prstGeom prst="rect">
            <a:avLst/>
          </a:prstGeom>
        </p:spPr>
      </p:pic>
      <p:pic>
        <p:nvPicPr>
          <p:cNvPr id="6" name="Picture 5" descr="Img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76" y="142875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09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6624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 smtClean="0">
                <a:latin typeface="Gill Sans MT"/>
                <a:cs typeface="Gill Sans MT"/>
              </a:rPr>
              <a:t>Stimuli generation</a:t>
            </a:r>
            <a:endParaRPr lang="en-US" b="1" dirty="0">
              <a:latin typeface="Gill Sans MT"/>
              <a:ea typeface="Gill Sans MT" charset="0"/>
              <a:cs typeface="Gill Sans MT"/>
            </a:endParaRPr>
          </a:p>
        </p:txBody>
      </p:sp>
      <p:pic>
        <p:nvPicPr>
          <p:cNvPr id="5" name="Picture 4" descr="Im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1" y="1428750"/>
            <a:ext cx="5334000" cy="4000500"/>
          </a:xfrm>
          <a:prstGeom prst="rect">
            <a:avLst/>
          </a:prstGeom>
        </p:spPr>
      </p:pic>
      <p:pic>
        <p:nvPicPr>
          <p:cNvPr id="6" name="Picture 5" descr="Im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76" y="142875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3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0"/>
            <a:ext cx="1167516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6624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>
                <a:latin typeface="Gill Sans MT"/>
                <a:cs typeface="Gill Sans MT"/>
              </a:rPr>
              <a:t>Background</a:t>
            </a:r>
            <a:endParaRPr lang="en-US" b="1" dirty="0">
              <a:latin typeface="Gill Sans MT"/>
              <a:ea typeface="Gill Sans MT" charset="0"/>
              <a:cs typeface="Gill Sans M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841628" y="1806605"/>
            <a:ext cx="6984776" cy="4570155"/>
            <a:chOff x="2841628" y="1806605"/>
            <a:chExt cx="6984776" cy="4570155"/>
          </a:xfrm>
        </p:grpSpPr>
        <p:sp>
          <p:nvSpPr>
            <p:cNvPr id="6" name="TextBox 5"/>
            <p:cNvSpPr txBox="1"/>
            <p:nvPr/>
          </p:nvSpPr>
          <p:spPr>
            <a:xfrm>
              <a:off x="5429380" y="1806605"/>
              <a:ext cx="1440160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Studies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22148" y="2591409"/>
              <a:ext cx="2304256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Functional Imaging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41348" y="2609918"/>
              <a:ext cx="2016224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Neurophysiological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41628" y="2609165"/>
              <a:ext cx="1933629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Psychophysical</a:t>
              </a:r>
              <a:endParaRPr lang="en-US" dirty="0"/>
            </a:p>
          </p:txBody>
        </p:sp>
        <p:cxnSp>
          <p:nvCxnSpPr>
            <p:cNvPr id="10" name="Straight Arrow Connector 9"/>
            <p:cNvCxnSpPr>
              <a:stCxn id="6" idx="2"/>
              <a:endCxn id="8" idx="0"/>
            </p:cNvCxnSpPr>
            <p:nvPr/>
          </p:nvCxnSpPr>
          <p:spPr>
            <a:xfrm>
              <a:off x="6149460" y="2175937"/>
              <a:ext cx="0" cy="4339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370020" y="2175937"/>
              <a:ext cx="1512168" cy="3889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4431097" y="2175937"/>
              <a:ext cx="1512168" cy="3889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779259" y="3788385"/>
              <a:ext cx="2882588" cy="80021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 anchorCtr="0">
              <a:spAutoFit/>
            </a:bodyPr>
            <a:lstStyle/>
            <a:p>
              <a:pPr algn="ctr"/>
              <a:endParaRPr lang="en-US" sz="1400" dirty="0" smtClean="0"/>
            </a:p>
            <a:p>
              <a:pPr algn="ctr"/>
              <a:r>
                <a:rPr lang="en-US" sz="1400" dirty="0" smtClean="0"/>
                <a:t>Experimental </a:t>
              </a:r>
              <a:r>
                <a:rPr lang="en-US" sz="1400" dirty="0"/>
                <a:t>D</a:t>
              </a:r>
              <a:r>
                <a:rPr lang="en-US" sz="1400" dirty="0" smtClean="0"/>
                <a:t>ata </a:t>
              </a:r>
              <a:r>
                <a:rPr lang="en-US" sz="1400" dirty="0"/>
                <a:t>&amp; </a:t>
              </a:r>
              <a:r>
                <a:rPr lang="en-US" sz="1400" dirty="0" smtClean="0"/>
                <a:t>Discoveries</a:t>
              </a:r>
            </a:p>
            <a:p>
              <a:endParaRPr lang="en-US" dirty="0"/>
            </a:p>
          </p:txBody>
        </p:sp>
        <p:cxnSp>
          <p:nvCxnSpPr>
            <p:cNvPr id="14" name="Straight Arrow Connector 13"/>
            <p:cNvCxnSpPr>
              <a:stCxn id="9" idx="2"/>
            </p:cNvCxnSpPr>
            <p:nvPr/>
          </p:nvCxnSpPr>
          <p:spPr>
            <a:xfrm>
              <a:off x="3808443" y="2978497"/>
              <a:ext cx="1778415" cy="7601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8" idx="2"/>
            </p:cNvCxnSpPr>
            <p:nvPr/>
          </p:nvCxnSpPr>
          <p:spPr>
            <a:xfrm>
              <a:off x="6149460" y="2979250"/>
              <a:ext cx="0" cy="8091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2"/>
            </p:cNvCxnSpPr>
            <p:nvPr/>
          </p:nvCxnSpPr>
          <p:spPr>
            <a:xfrm flipH="1">
              <a:off x="6658052" y="2960741"/>
              <a:ext cx="2016224" cy="7779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4573275" y="5176431"/>
              <a:ext cx="3198353" cy="1200329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600" b="1" dirty="0" smtClean="0"/>
                <a:t>Prominent </a:t>
              </a:r>
              <a:r>
                <a:rPr lang="en-US" sz="3600" b="1" smtClean="0"/>
                <a:t>Cortical areas</a:t>
              </a:r>
              <a:endParaRPr lang="en-US" sz="3600" b="1" dirty="0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959075" y="4625062"/>
              <a:ext cx="426755" cy="517066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836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524</Words>
  <Application>Microsoft Macintosh PowerPoint</Application>
  <PresentationFormat>Custom</PresentationFormat>
  <Paragraphs>98</Paragraphs>
  <Slides>20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Bayesian Decision Making in Biological Motion</vt:lpstr>
      <vt:lpstr>PowerPoint Presentation</vt:lpstr>
      <vt:lpstr>Objective</vt:lpstr>
      <vt:lpstr>Stimuli generation</vt:lpstr>
      <vt:lpstr>Stimuli generation</vt:lpstr>
      <vt:lpstr>Stimuli generation</vt:lpstr>
      <vt:lpstr>Stimuli generation</vt:lpstr>
      <vt:lpstr>Stimuli generation</vt:lpstr>
      <vt:lpstr>Background</vt:lpstr>
      <vt:lpstr>Background</vt:lpstr>
      <vt:lpstr>Hypotheses</vt:lpstr>
      <vt:lpstr>DDM: Accumulation of combined evidence</vt:lpstr>
      <vt:lpstr>Behavior</vt:lpstr>
      <vt:lpstr>Behavior</vt:lpstr>
      <vt:lpstr>Behavior</vt:lpstr>
      <vt:lpstr>Model testing re. hypotheses</vt:lpstr>
      <vt:lpstr>Critical model evaluation</vt:lpstr>
      <vt:lpstr>Summary</vt:lpstr>
      <vt:lpstr>Acknowledgments</vt:lpstr>
      <vt:lpstr>Preliminary Model testing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Bayesian Decision Making in Biological Motion</dc:title>
  <dc:creator>Albert Buchard</dc:creator>
  <cp:lastModifiedBy>BCS User</cp:lastModifiedBy>
  <cp:revision>35</cp:revision>
  <dcterms:created xsi:type="dcterms:W3CDTF">2017-08-11T17:08:42Z</dcterms:created>
  <dcterms:modified xsi:type="dcterms:W3CDTF">2017-08-12T18:06:19Z</dcterms:modified>
</cp:coreProperties>
</file>