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300" r:id="rId8"/>
    <p:sldId id="301" r:id="rId9"/>
    <p:sldId id="285" r:id="rId10"/>
    <p:sldId id="294" r:id="rId11"/>
    <p:sldId id="296" r:id="rId12"/>
    <p:sldId id="271" r:id="rId13"/>
    <p:sldId id="264" r:id="rId14"/>
    <p:sldId id="265" r:id="rId15"/>
  </p:sldIdLst>
  <p:sldSz cx="9144000" cy="5143500" type="screen16x9"/>
  <p:notesSz cx="6858000" cy="9144000"/>
  <p:embeddedFontLst>
    <p:embeddedFont>
      <p:font typeface="Fira Sans"/>
      <p:regular r:id="rId17"/>
      <p:bold r:id="rId18"/>
      <p:italic r:id="rId19"/>
      <p:boldItalic r:id="rId20"/>
    </p:embeddedFont>
    <p:embeddedFont>
      <p:font typeface="Fira Sans Light"/>
      <p:regular r:id="rId21"/>
      <p:bold r:id="rId22"/>
      <p:italic r:id="rId23"/>
      <p:boldItalic r:id="rId24"/>
    </p:embeddedFont>
    <p:embeddedFont>
      <p:font typeface="Ultra" panose="02060505000000020004" pitchFamily="18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5B1334-291F-488D-A028-D63837926288}">
  <a:tblStyle styleId="{8B5B1334-291F-488D-A028-D638379262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 snapToObjects="1">
      <p:cViewPr>
        <p:scale>
          <a:sx n="95" d="100"/>
          <a:sy n="95" d="100"/>
        </p:scale>
        <p:origin x="92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410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0" t="0" r="0" b="0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0" t="0" r="0" b="0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0" t="0" r="0" b="0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623552" y="493854"/>
            <a:ext cx="1926904" cy="760033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 flipH="1">
            <a:off x="7847297" y="988943"/>
            <a:ext cx="1173078" cy="457797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6882125" y="372876"/>
            <a:ext cx="1970215" cy="706191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-52976" y="182426"/>
            <a:ext cx="1065597" cy="415819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296800" y="0"/>
            <a:ext cx="6550500" cy="43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 flipH="1">
            <a:off x="726067" y="2914049"/>
            <a:ext cx="1632983" cy="585315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150684" y="3274426"/>
            <a:ext cx="1054299" cy="415849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6843776" y="2764451"/>
            <a:ext cx="1306909" cy="509966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flipH="1">
            <a:off x="-92652" y="2914056"/>
            <a:ext cx="1054299" cy="415849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ight - No city">
  <p:cSld name="BLANK_1_1_2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9" name="Shape 239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240" name="Shape 240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CBF7-F5CC-3E40-B361-720D7FA8D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FCF15-EBC4-7D4D-BDF0-2175E120E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4C24-A570-AA49-9D41-A274506F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1AD7-8E6C-8443-9A5A-76223ACEF26D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A3618-4405-E94E-B193-532A284E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935E2-17B0-2A4E-B611-EA56D9BC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E326-F998-944F-84AB-662211E20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7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0" t="0" r="0" b="0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0" t="0" r="0" b="0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0" t="0" r="0" b="0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1676800" y="1507150"/>
            <a:ext cx="579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1676800" y="2611454"/>
            <a:ext cx="5790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0" t="0" r="0" b="0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0" t="0" r="0" b="0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0" t="0" r="0" b="0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▫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0" t="0" r="0" b="0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0" t="0" r="0" b="0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0" t="0" r="0" b="0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49050" y="1276350"/>
            <a:ext cx="36141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680828" y="1276350"/>
            <a:ext cx="36141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y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0" t="0" r="0" b="0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0" t="0" r="0" b="0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0" t="0" r="0" b="0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usk">
  <p:cSld name="BLANK_1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0" t="0" r="0" b="0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0" t="0" r="0" b="0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0" t="0" r="0" b="0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ight">
  <p:cSld name="BLANK_1_1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6" name="Shape 166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167" name="Shape 167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Shape 209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0" t="0" r="0" b="0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0" t="0" r="0" b="0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0" t="0" r="0" b="0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solidFill>
            <a:srgbClr val="002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wn">
  <p:cSld name="BLANK_1_1_1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0" t="0" r="0" b="0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0" t="0" r="0" b="0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0" t="0" r="0" b="0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usk - No city">
  <p:cSld name="BLANK_1_2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0" t="0" r="0" b="0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0" t="0" r="0" b="0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0" t="0" r="0" b="0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4780EA"/>
            </a:gs>
            <a:gs pos="58000">
              <a:srgbClr val="3AB1F5"/>
            </a:gs>
            <a:gs pos="90000">
              <a:srgbClr val="2CE1FF"/>
            </a:gs>
            <a:gs pos="100000">
              <a:srgbClr val="2CE1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▫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citations?user=ukKDP_IAAAAJ&amp;hl=en&amp;oi=sr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ctrTitle"/>
          </p:nvPr>
        </p:nvSpPr>
        <p:spPr>
          <a:xfrm>
            <a:off x="1296800" y="0"/>
            <a:ext cx="6550500" cy="43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“To </a:t>
            </a:r>
            <a:r>
              <a:rPr lang="en">
                <a:solidFill>
                  <a:srgbClr val="38761D"/>
                </a:solidFill>
              </a:rPr>
              <a:t>be</a:t>
            </a:r>
            <a:r>
              <a:rPr lang="en"/>
              <a:t> OR </a:t>
            </a:r>
            <a:r>
              <a:rPr lang="en">
                <a:solidFill>
                  <a:srgbClr val="FF0000"/>
                </a:solidFill>
              </a:rPr>
              <a:t>not to be</a:t>
            </a:r>
            <a:r>
              <a:rPr lang="en"/>
              <a:t>,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is the question”</a:t>
            </a:r>
            <a:endParaRPr/>
          </a:p>
        </p:txBody>
      </p:sp>
      <p:sp>
        <p:nvSpPr>
          <p:cNvPr id="297" name="Shape 297"/>
          <p:cNvSpPr txBox="1"/>
          <p:nvPr/>
        </p:nvSpPr>
        <p:spPr>
          <a:xfrm>
            <a:off x="5316300" y="3730550"/>
            <a:ext cx="25311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William Shakespeare's play Hamlet. Act III, Scene I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25F4D6-26A8-3D49-B389-11C90AE8656D}"/>
              </a:ext>
            </a:extLst>
          </p:cNvPr>
          <p:cNvSpPr/>
          <p:nvPr/>
        </p:nvSpPr>
        <p:spPr>
          <a:xfrm>
            <a:off x="-45556711" y="-14205858"/>
            <a:ext cx="119035285" cy="29391428"/>
          </a:xfrm>
          <a:custGeom>
            <a:avLst/>
            <a:gdLst>
              <a:gd name="connsiteX0" fmla="*/ 0 w 10764982"/>
              <a:gd name="connsiteY0" fmla="*/ 0 h 6858000"/>
              <a:gd name="connsiteX1" fmla="*/ 10764982 w 10764982"/>
              <a:gd name="connsiteY1" fmla="*/ 0 h 6858000"/>
              <a:gd name="connsiteX2" fmla="*/ 10764982 w 10764982"/>
              <a:gd name="connsiteY2" fmla="*/ 6858000 h 6858000"/>
              <a:gd name="connsiteX3" fmla="*/ 0 w 10764982"/>
              <a:gd name="connsiteY3" fmla="*/ 6858000 h 6858000"/>
              <a:gd name="connsiteX4" fmla="*/ 0 w 10764982"/>
              <a:gd name="connsiteY4" fmla="*/ 0 h 6858000"/>
              <a:gd name="connsiteX0" fmla="*/ 1953491 w 10764982"/>
              <a:gd name="connsiteY0" fmla="*/ 2327564 h 6858000"/>
              <a:gd name="connsiteX1" fmla="*/ 10764982 w 10764982"/>
              <a:gd name="connsiteY1" fmla="*/ 0 h 6858000"/>
              <a:gd name="connsiteX2" fmla="*/ 10764982 w 10764982"/>
              <a:gd name="connsiteY2" fmla="*/ 6858000 h 6858000"/>
              <a:gd name="connsiteX3" fmla="*/ 0 w 10764982"/>
              <a:gd name="connsiteY3" fmla="*/ 6858000 h 6858000"/>
              <a:gd name="connsiteX4" fmla="*/ 1953491 w 10764982"/>
              <a:gd name="connsiteY4" fmla="*/ 2327564 h 6858000"/>
              <a:gd name="connsiteX0" fmla="*/ 1953491 w 10764982"/>
              <a:gd name="connsiteY0" fmla="*/ 110837 h 4641273"/>
              <a:gd name="connsiteX1" fmla="*/ 7966364 w 10764982"/>
              <a:gd name="connsiteY1" fmla="*/ 0 h 4641273"/>
              <a:gd name="connsiteX2" fmla="*/ 10764982 w 10764982"/>
              <a:gd name="connsiteY2" fmla="*/ 4641273 h 4641273"/>
              <a:gd name="connsiteX3" fmla="*/ 0 w 10764982"/>
              <a:gd name="connsiteY3" fmla="*/ 4641273 h 4641273"/>
              <a:gd name="connsiteX4" fmla="*/ 1953491 w 10764982"/>
              <a:gd name="connsiteY4" fmla="*/ 110837 h 4641273"/>
              <a:gd name="connsiteX0" fmla="*/ 1953491 w 10764982"/>
              <a:gd name="connsiteY0" fmla="*/ 0 h 4530436"/>
              <a:gd name="connsiteX1" fmla="*/ 7800109 w 10764982"/>
              <a:gd name="connsiteY1" fmla="*/ 110835 h 4530436"/>
              <a:gd name="connsiteX2" fmla="*/ 10764982 w 10764982"/>
              <a:gd name="connsiteY2" fmla="*/ 4530436 h 4530436"/>
              <a:gd name="connsiteX3" fmla="*/ 0 w 10764982"/>
              <a:gd name="connsiteY3" fmla="*/ 4530436 h 4530436"/>
              <a:gd name="connsiteX4" fmla="*/ 1953491 w 10764982"/>
              <a:gd name="connsiteY4" fmla="*/ 0 h 4530436"/>
              <a:gd name="connsiteX0" fmla="*/ 1953491 w 11249891"/>
              <a:gd name="connsiteY0" fmla="*/ 0 h 4530436"/>
              <a:gd name="connsiteX1" fmla="*/ 7800109 w 11249891"/>
              <a:gd name="connsiteY1" fmla="*/ 110835 h 4530436"/>
              <a:gd name="connsiteX2" fmla="*/ 11249891 w 11249891"/>
              <a:gd name="connsiteY2" fmla="*/ 2133600 h 4530436"/>
              <a:gd name="connsiteX3" fmla="*/ 0 w 11249891"/>
              <a:gd name="connsiteY3" fmla="*/ 4530436 h 4530436"/>
              <a:gd name="connsiteX4" fmla="*/ 1953491 w 11249891"/>
              <a:gd name="connsiteY4" fmla="*/ 0 h 4530436"/>
              <a:gd name="connsiteX0" fmla="*/ 2798618 w 12095018"/>
              <a:gd name="connsiteY0" fmla="*/ 0 h 2161309"/>
              <a:gd name="connsiteX1" fmla="*/ 8645236 w 12095018"/>
              <a:gd name="connsiteY1" fmla="*/ 110835 h 2161309"/>
              <a:gd name="connsiteX2" fmla="*/ 12095018 w 12095018"/>
              <a:gd name="connsiteY2" fmla="*/ 2133600 h 2161309"/>
              <a:gd name="connsiteX3" fmla="*/ 0 w 12095018"/>
              <a:gd name="connsiteY3" fmla="*/ 2161309 h 2161309"/>
              <a:gd name="connsiteX4" fmla="*/ 2798618 w 12095018"/>
              <a:gd name="connsiteY4" fmla="*/ 0 h 2161309"/>
              <a:gd name="connsiteX0" fmla="*/ 2798618 w 12095018"/>
              <a:gd name="connsiteY0" fmla="*/ 0 h 2105890"/>
              <a:gd name="connsiteX1" fmla="*/ 8645236 w 12095018"/>
              <a:gd name="connsiteY1" fmla="*/ 55416 h 2105890"/>
              <a:gd name="connsiteX2" fmla="*/ 12095018 w 12095018"/>
              <a:gd name="connsiteY2" fmla="*/ 2078181 h 2105890"/>
              <a:gd name="connsiteX3" fmla="*/ 0 w 12095018"/>
              <a:gd name="connsiteY3" fmla="*/ 2105890 h 2105890"/>
              <a:gd name="connsiteX4" fmla="*/ 2798618 w 12095018"/>
              <a:gd name="connsiteY4" fmla="*/ 0 h 2105890"/>
              <a:gd name="connsiteX0" fmla="*/ 2840181 w 12095018"/>
              <a:gd name="connsiteY0" fmla="*/ 2 h 2050474"/>
              <a:gd name="connsiteX1" fmla="*/ 8645236 w 12095018"/>
              <a:gd name="connsiteY1" fmla="*/ 0 h 2050474"/>
              <a:gd name="connsiteX2" fmla="*/ 12095018 w 12095018"/>
              <a:gd name="connsiteY2" fmla="*/ 2022765 h 2050474"/>
              <a:gd name="connsiteX3" fmla="*/ 0 w 12095018"/>
              <a:gd name="connsiteY3" fmla="*/ 2050474 h 2050474"/>
              <a:gd name="connsiteX4" fmla="*/ 2840181 w 12095018"/>
              <a:gd name="connsiteY4" fmla="*/ 2 h 20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5018" h="2050474">
                <a:moveTo>
                  <a:pt x="2840181" y="2"/>
                </a:moveTo>
                <a:lnTo>
                  <a:pt x="8645236" y="0"/>
                </a:lnTo>
                <a:lnTo>
                  <a:pt x="12095018" y="2022765"/>
                </a:lnTo>
                <a:lnTo>
                  <a:pt x="0" y="2050474"/>
                </a:lnTo>
                <a:lnTo>
                  <a:pt x="2840181" y="2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6873A5-03BF-2A40-8F65-2640EDDB48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99" b="98901" l="1596" r="97872">
                        <a14:foregroundMark x1="41590" y1="12011" x2="48582" y2="1648"/>
                        <a14:foregroundMark x1="61357" y1="10785" x2="61496" y2="10884"/>
                        <a14:foregroundMark x1="48582" y1="1648" x2="57869" y2="8289"/>
                        <a14:foregroundMark x1="4874" y1="79271" x2="4433" y2="81319"/>
                        <a14:foregroundMark x1="4588" y1="81609" x2="12057" y2="95604"/>
                        <a14:foregroundMark x1="4433" y1="81319" x2="4575" y2="81585"/>
                        <a14:foregroundMark x1="12057" y1="95604" x2="38830" y2="94505"/>
                        <a14:foregroundMark x1="38830" y1="94505" x2="84220" y2="96703"/>
                        <a14:foregroundMark x1="84220" y1="96703" x2="91489" y2="90659"/>
                        <a14:foregroundMark x1="532" y1="94505" x2="5037" y2="78007"/>
                        <a14:foregroundMark x1="4845" y1="79494" x2="1773" y2="92308"/>
                        <a14:foregroundMark x1="93617" y1="74176" x2="97872" y2="98901"/>
                        <a14:foregroundMark x1="97872" y1="98901" x2="94504" y2="74176"/>
                        <a14:foregroundMark x1="60532" y1="7143" x2="60047" y2="6785"/>
                        <a14:foregroundMark x1="62766" y1="8791" x2="62546" y2="8629"/>
                        <a14:backgroundMark x1="62057" y1="16484" x2="62766" y2="8791"/>
                        <a14:backgroundMark x1="62411" y1="12088" x2="61348" y2="9890"/>
                        <a14:backgroundMark x1="59574" y1="8791" x2="59574" y2="8791"/>
                        <a14:backgroundMark x1="59574" y1="8791" x2="59574" y2="8791"/>
                        <a14:backgroundMark x1="59574" y1="8791" x2="59574" y2="8791"/>
                        <a14:backgroundMark x1="60816" y1="10440" x2="60638" y2="12088"/>
                        <a14:backgroundMark x1="58511" y1="6044" x2="59752" y2="6044"/>
                        <a14:backgroundMark x1="59397" y1="6044" x2="59929" y2="7143"/>
                        <a14:backgroundMark x1="61348" y1="8242" x2="61879" y2="8242"/>
                        <a14:backgroundMark x1="60638" y1="7692" x2="60638" y2="7692"/>
                        <a14:backgroundMark x1="60461" y1="9890" x2="60461" y2="9890"/>
                        <a14:backgroundMark x1="60461" y1="10440" x2="60461" y2="10440"/>
                        <a14:backgroundMark x1="61879" y1="9890" x2="61879" y2="9890"/>
                        <a14:backgroundMark x1="60106" y1="8791" x2="60106" y2="8791"/>
                        <a14:backgroundMark x1="60816" y1="8791" x2="60816" y2="8791"/>
                        <a14:backgroundMark x1="62411" y1="8242" x2="62411" y2="8242"/>
                        <a14:backgroundMark x1="62411" y1="8242" x2="61702" y2="9890"/>
                        <a14:backgroundMark x1="60638" y1="7143" x2="60638" y2="7143"/>
                        <a14:backgroundMark x1="60816" y1="7692" x2="60816" y2="7692"/>
                        <a14:backgroundMark x1="60816" y1="7143" x2="60816" y2="7143"/>
                        <a14:backgroundMark x1="59929" y1="7143" x2="59929" y2="7143"/>
                        <a14:backgroundMark x1="61348" y1="10440" x2="61348" y2="10440"/>
                        <a14:backgroundMark x1="61170" y1="10989" x2="61170" y2="10989"/>
                        <a14:backgroundMark x1="59752" y1="6593" x2="59752" y2="6593"/>
                        <a14:backgroundMark x1="60284" y1="8791" x2="60284" y2="8791"/>
                        <a14:backgroundMark x1="59929" y1="7143" x2="59929" y2="7143"/>
                        <a14:backgroundMark x1="59929" y1="7143" x2="59929" y2="7143"/>
                        <a14:backgroundMark x1="59929" y1="7143" x2="59929" y2="8242"/>
                        <a14:backgroundMark x1="40071" y1="13736" x2="41667" y2="11538"/>
                        <a14:backgroundMark x1="5674" y1="73077" x2="9929" y2="554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8911" y="2132169"/>
            <a:ext cx="4130658" cy="12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403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GWR Intuition</a:t>
            </a:r>
            <a:endParaRPr sz="3600" dirty="0"/>
          </a:p>
        </p:txBody>
      </p:sp>
      <p:sp>
        <p:nvSpPr>
          <p:cNvPr id="379" name="Shape 379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34FDE-5F0F-6344-82EC-86D7DF635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080" y="1628320"/>
            <a:ext cx="6463839" cy="20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1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5" name="Shape 378">
            <a:extLst>
              <a:ext uri="{FF2B5EF4-FFF2-40B4-BE49-F238E27FC236}">
                <a16:creationId xmlns:a16="http://schemas.microsoft.com/office/drawing/2014/main" id="{236561BB-727D-AA42-B193-228A910DF2FA}"/>
              </a:ext>
            </a:extLst>
          </p:cNvPr>
          <p:cNvSpPr txBox="1">
            <a:spLocks/>
          </p:cNvSpPr>
          <p:nvPr/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GWR Prediction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CE6BE0-0BAE-E94B-8B7A-A893CA296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537" y="1059600"/>
            <a:ext cx="6388925" cy="2992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 idx="4294967295"/>
          </p:nvPr>
        </p:nvSpPr>
        <p:spPr>
          <a:xfrm>
            <a:off x="76200" y="533400"/>
            <a:ext cx="89154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WEBSITE that tells you crime probabilities of an area</a:t>
            </a:r>
            <a:endParaRPr sz="3600"/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86" name="Shape 386"/>
          <p:cNvSpPr txBox="1"/>
          <p:nvPr/>
        </p:nvSpPr>
        <p:spPr>
          <a:xfrm>
            <a:off x="1752600" y="1435199"/>
            <a:ext cx="5791200" cy="198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1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website has a “locate me” option to locate your position.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It then tells you about the probabilities of various crimes in that area based on model predictions for that geoid.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next step is to extend the model for temporal observations besides spatial.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idea for future is to design an app that people can use on their phones.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Thank you for listening!!</a:t>
            </a:r>
            <a:endParaRPr sz="3600"/>
          </a:p>
        </p:txBody>
      </p:sp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95" name="Shape 395"/>
          <p:cNvSpPr txBox="1"/>
          <p:nvPr/>
        </p:nvSpPr>
        <p:spPr>
          <a:xfrm>
            <a:off x="1828800" y="1748117"/>
            <a:ext cx="5486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</a:rPr>
              <a:t>HAVE A SAFE DAY!</a:t>
            </a:r>
            <a:endParaRPr sz="3600" b="1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9080DD-8387-3E4B-AC25-6C62FB4C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 idx="4294967295"/>
          </p:nvPr>
        </p:nvSpPr>
        <p:spPr>
          <a:xfrm>
            <a:off x="849000" y="2412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Moving to a new city, ROCHESTER</a:t>
            </a:r>
            <a:endParaRPr sz="3600"/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975" y="1546800"/>
            <a:ext cx="497205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1308750" y="2690100"/>
            <a:ext cx="6526500" cy="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W A I T !!</a:t>
            </a:r>
            <a:endParaRPr sz="24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6" name="Shape 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5115" y="1520738"/>
            <a:ext cx="4653776" cy="3100124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/>
          <p:nvPr/>
        </p:nvSpPr>
        <p:spPr>
          <a:xfrm>
            <a:off x="1642975" y="1427678"/>
            <a:ext cx="56655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1C232"/>
                </a:solidFill>
                <a:latin typeface="Ultra"/>
                <a:ea typeface="Ultra"/>
                <a:cs typeface="Ultra"/>
                <a:sym typeface="Ultra"/>
              </a:rPr>
              <a:t>G</a:t>
            </a:r>
            <a:r>
              <a:rPr lang="en" sz="3600" b="1">
                <a:solidFill>
                  <a:srgbClr val="FF0000"/>
                </a:solidFill>
                <a:latin typeface="Ultra"/>
                <a:ea typeface="Ultra"/>
                <a:cs typeface="Ultra"/>
                <a:sym typeface="Ultra"/>
              </a:rPr>
              <a:t> O </a:t>
            </a:r>
            <a:r>
              <a:rPr lang="en" sz="3600" b="1">
                <a:solidFill>
                  <a:srgbClr val="38761D"/>
                </a:solidFill>
                <a:latin typeface="Ultra"/>
                <a:ea typeface="Ultra"/>
                <a:cs typeface="Ultra"/>
                <a:sym typeface="Ultra"/>
              </a:rPr>
              <a:t>O</a:t>
            </a:r>
            <a:r>
              <a:rPr lang="en" sz="3600" b="1">
                <a:solidFill>
                  <a:srgbClr val="FF0000"/>
                </a:solidFill>
                <a:latin typeface="Ultra"/>
                <a:ea typeface="Ultra"/>
                <a:cs typeface="Ultra"/>
                <a:sym typeface="Ultra"/>
              </a:rPr>
              <a:t> </a:t>
            </a:r>
            <a:r>
              <a:rPr lang="en" sz="3600" b="1">
                <a:solidFill>
                  <a:srgbClr val="0000FF"/>
                </a:solidFill>
                <a:latin typeface="Ultra"/>
                <a:ea typeface="Ultra"/>
                <a:cs typeface="Ultra"/>
                <a:sym typeface="Ultra"/>
              </a:rPr>
              <a:t>G </a:t>
            </a:r>
            <a:r>
              <a:rPr lang="en" sz="3600" b="1">
                <a:solidFill>
                  <a:srgbClr val="FF0000"/>
                </a:solidFill>
                <a:latin typeface="Ultra"/>
                <a:ea typeface="Ultra"/>
                <a:cs typeface="Ultra"/>
                <a:sym typeface="Ultra"/>
              </a:rPr>
              <a:t>L </a:t>
            </a:r>
            <a:r>
              <a:rPr lang="en" sz="3600" b="1">
                <a:solidFill>
                  <a:srgbClr val="F1C232"/>
                </a:solidFill>
                <a:latin typeface="Ultra"/>
                <a:ea typeface="Ultra"/>
                <a:cs typeface="Ultra"/>
                <a:sym typeface="Ultra"/>
              </a:rPr>
              <a:t>E</a:t>
            </a:r>
            <a:r>
              <a:rPr lang="en" sz="3600" b="1">
                <a:solidFill>
                  <a:srgbClr val="FF0000"/>
                </a:solidFill>
                <a:latin typeface="Ultra"/>
                <a:ea typeface="Ultra"/>
                <a:cs typeface="Ultra"/>
                <a:sym typeface="Ultra"/>
              </a:rPr>
              <a:t> </a:t>
            </a:r>
            <a:endParaRPr sz="3600" b="1">
              <a:solidFill>
                <a:srgbClr val="FF0000"/>
              </a:solidFill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70413"/>
            <a:ext cx="8839197" cy="1402663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3" name="Shape 3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2" y="1847798"/>
            <a:ext cx="8839198" cy="1428802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4" name="Shape 314"/>
          <p:cNvSpPr txBox="1"/>
          <p:nvPr/>
        </p:nvSpPr>
        <p:spPr>
          <a:xfrm>
            <a:off x="249275" y="163175"/>
            <a:ext cx="2866800" cy="7479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Less Stress</a:t>
            </a:r>
            <a:endParaRPr sz="2400" b="1">
              <a:solidFill>
                <a:srgbClr val="0000FF"/>
              </a:solidFill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5931125" y="163175"/>
            <a:ext cx="2866800" cy="7479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Great Health Care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316" name="Shape 3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975" y="1795465"/>
            <a:ext cx="8040043" cy="155256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7" name="Shape 317"/>
          <p:cNvSpPr txBox="1"/>
          <p:nvPr/>
        </p:nvSpPr>
        <p:spPr>
          <a:xfrm>
            <a:off x="333600" y="3976500"/>
            <a:ext cx="2866800" cy="7479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Affordable Homes</a:t>
            </a:r>
            <a:endParaRPr sz="2400" b="1">
              <a:solidFill>
                <a:srgbClr val="0000FF"/>
              </a:solidFill>
            </a:endParaRPr>
          </a:p>
        </p:txBody>
      </p:sp>
      <p:pic>
        <p:nvPicPr>
          <p:cNvPr id="318" name="Shape 3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320592"/>
            <a:ext cx="8839198" cy="2489408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9" name="Shape 319"/>
          <p:cNvSpPr txBox="1"/>
          <p:nvPr/>
        </p:nvSpPr>
        <p:spPr>
          <a:xfrm>
            <a:off x="5943600" y="3962400"/>
            <a:ext cx="2866800" cy="7479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Good Schools</a:t>
            </a:r>
            <a:endParaRPr sz="2400" b="1">
              <a:solidFill>
                <a:srgbClr val="0000FF"/>
              </a:solidFill>
            </a:endParaRPr>
          </a:p>
        </p:txBody>
      </p:sp>
      <p:grpSp>
        <p:nvGrpSpPr>
          <p:cNvPr id="320" name="Shape 320"/>
          <p:cNvGrpSpPr/>
          <p:nvPr/>
        </p:nvGrpSpPr>
        <p:grpSpPr>
          <a:xfrm>
            <a:off x="1631650" y="775225"/>
            <a:ext cx="5823900" cy="3187175"/>
            <a:chOff x="1631650" y="629275"/>
            <a:chExt cx="5823900" cy="3187175"/>
          </a:xfrm>
        </p:grpSpPr>
        <p:sp>
          <p:nvSpPr>
            <p:cNvPr id="321" name="Shape 321"/>
            <p:cNvSpPr txBox="1"/>
            <p:nvPr/>
          </p:nvSpPr>
          <p:spPr>
            <a:xfrm>
              <a:off x="1631650" y="629275"/>
              <a:ext cx="5823900" cy="8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/>
                <a:t>What about SAFETY ??</a:t>
              </a:r>
              <a:endParaRPr sz="3600" b="1"/>
            </a:p>
          </p:txBody>
        </p:sp>
        <p:pic>
          <p:nvPicPr>
            <p:cNvPr id="322" name="Shape 32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082600" y="1327050"/>
              <a:ext cx="4978799" cy="2489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3" name="Shape 323"/>
          <p:cNvSpPr txBox="1"/>
          <p:nvPr/>
        </p:nvSpPr>
        <p:spPr>
          <a:xfrm>
            <a:off x="5181600" y="4876800"/>
            <a:ext cx="3886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http://www.rochesterbiz.com/DoingBusinessHere/BusinessInformation/RochesterRankings.aspx</a:t>
            </a:r>
            <a:endParaRPr sz="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ctrTitle" idx="4294967295"/>
          </p:nvPr>
        </p:nvSpPr>
        <p:spPr>
          <a:xfrm>
            <a:off x="1275150" y="849264"/>
            <a:ext cx="6593700" cy="7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</a:t>
            </a:r>
            <a:endParaRPr sz="4800"/>
          </a:p>
        </p:txBody>
      </p:sp>
      <p:sp>
        <p:nvSpPr>
          <p:cNvPr id="329" name="Shape 329"/>
          <p:cNvSpPr txBox="1">
            <a:spLocks noGrp="1"/>
          </p:cNvSpPr>
          <p:nvPr>
            <p:ph type="subTitle" idx="4294967295"/>
          </p:nvPr>
        </p:nvSpPr>
        <p:spPr>
          <a:xfrm>
            <a:off x="1275150" y="1952702"/>
            <a:ext cx="6593700" cy="14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latin typeface="Fira Sans"/>
                <a:ea typeface="Fira Sans"/>
                <a:cs typeface="Fira Sans"/>
                <a:sym typeface="Fira Sans"/>
              </a:rPr>
              <a:t>We are “The Soothsayers”</a:t>
            </a:r>
            <a:endParaRPr sz="1800" b="1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Fira Sans"/>
                <a:ea typeface="Fira Sans"/>
                <a:cs typeface="Fira Sans"/>
                <a:sym typeface="Fira Sans"/>
              </a:rPr>
              <a:t>Can we actually warn people?</a:t>
            </a:r>
            <a:endParaRPr sz="1800" b="1" dirty="0"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Fira Sans"/>
                <a:ea typeface="Fira Sans"/>
                <a:cs typeface="Fira Sans"/>
                <a:sym typeface="Fira Sans"/>
              </a:rPr>
              <a:t>“</a:t>
            </a:r>
            <a:r>
              <a:rPr lang="en" sz="1800" b="1" dirty="0">
                <a:solidFill>
                  <a:srgbClr val="FF0000"/>
                </a:solidFill>
                <a:latin typeface="Fira Sans"/>
                <a:ea typeface="Fira Sans"/>
                <a:cs typeface="Fira Sans"/>
                <a:sym typeface="Fira Sans"/>
              </a:rPr>
              <a:t>BEWARE THE IDES OF MARCH</a:t>
            </a:r>
            <a:r>
              <a:rPr lang="en" sz="1800" b="1" dirty="0">
                <a:latin typeface="Fira Sans"/>
                <a:ea typeface="Fira Sans"/>
                <a:cs typeface="Fira Sans"/>
                <a:sym typeface="Fira Sans"/>
              </a:rPr>
              <a:t>”</a:t>
            </a:r>
            <a:endParaRPr sz="18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Shape 297">
            <a:extLst>
              <a:ext uri="{FF2B5EF4-FFF2-40B4-BE49-F238E27FC236}">
                <a16:creationId xmlns:a16="http://schemas.microsoft.com/office/drawing/2014/main" id="{221B68CF-E2A7-024A-AD14-00D58461FE0B}"/>
              </a:ext>
            </a:extLst>
          </p:cNvPr>
          <p:cNvSpPr txBox="1"/>
          <p:nvPr/>
        </p:nvSpPr>
        <p:spPr>
          <a:xfrm>
            <a:off x="5316300" y="3730550"/>
            <a:ext cx="25311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William Shakespeare's play Julius Caesar</a:t>
            </a:r>
            <a:endParaRPr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8BFB5-3200-C04E-93ED-0EBE4863B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99" y="1016060"/>
            <a:ext cx="2055701" cy="18732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 idx="4294967295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Initial Analysis of Rochester Crime Data</a:t>
            </a:r>
            <a:endParaRPr sz="3600" dirty="0"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338" name="Shape 338"/>
          <p:cNvGrpSpPr/>
          <p:nvPr/>
        </p:nvGrpSpPr>
        <p:grpSpPr>
          <a:xfrm>
            <a:off x="142800" y="1447800"/>
            <a:ext cx="8772600" cy="3352800"/>
            <a:chOff x="142800" y="1447800"/>
            <a:chExt cx="8772600" cy="3352800"/>
          </a:xfrm>
        </p:grpSpPr>
        <p:pic>
          <p:nvPicPr>
            <p:cNvPr id="339" name="Shape 3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2800" y="1447800"/>
              <a:ext cx="4124400" cy="304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Shape 340"/>
            <p:cNvSpPr txBox="1"/>
            <p:nvPr/>
          </p:nvSpPr>
          <p:spPr>
            <a:xfrm>
              <a:off x="5105400" y="1524000"/>
              <a:ext cx="3810000" cy="327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980000"/>
                  </a:solidFill>
                </a:rPr>
                <a:t>Midnight and Noon are high crime occurence times</a:t>
              </a:r>
              <a:endParaRPr sz="3600" b="1">
                <a:solidFill>
                  <a:srgbClr val="980000"/>
                </a:solidFill>
              </a:endParaRPr>
            </a:p>
          </p:txBody>
        </p:sp>
      </p:grpSp>
      <p:grpSp>
        <p:nvGrpSpPr>
          <p:cNvPr id="342" name="Shape 342"/>
          <p:cNvGrpSpPr/>
          <p:nvPr/>
        </p:nvGrpSpPr>
        <p:grpSpPr>
          <a:xfrm>
            <a:off x="152400" y="1447800"/>
            <a:ext cx="8763000" cy="3352800"/>
            <a:chOff x="152400" y="1447800"/>
            <a:chExt cx="8763000" cy="3352800"/>
          </a:xfrm>
        </p:grpSpPr>
        <p:pic>
          <p:nvPicPr>
            <p:cNvPr id="343" name="Shape 3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400" y="1447800"/>
              <a:ext cx="4114800" cy="3124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Shape 344"/>
            <p:cNvSpPr txBox="1"/>
            <p:nvPr/>
          </p:nvSpPr>
          <p:spPr>
            <a:xfrm>
              <a:off x="4648200" y="1524000"/>
              <a:ext cx="4267200" cy="327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980000"/>
                  </a:solidFill>
                </a:rPr>
                <a:t>Crime at its pick during Summer and Fall</a:t>
              </a:r>
              <a:endParaRPr sz="3600" b="1">
                <a:solidFill>
                  <a:srgbClr val="980000"/>
                </a:solidFill>
              </a:endParaRPr>
            </a:p>
          </p:txBody>
        </p:sp>
      </p:grpSp>
      <p:grpSp>
        <p:nvGrpSpPr>
          <p:cNvPr id="346" name="Shape 346"/>
          <p:cNvGrpSpPr/>
          <p:nvPr/>
        </p:nvGrpSpPr>
        <p:grpSpPr>
          <a:xfrm>
            <a:off x="228601" y="1676400"/>
            <a:ext cx="8305799" cy="2667000"/>
            <a:chOff x="228601" y="1676400"/>
            <a:chExt cx="8305799" cy="2667000"/>
          </a:xfrm>
        </p:grpSpPr>
        <p:pic>
          <p:nvPicPr>
            <p:cNvPr id="347" name="Shape 347"/>
            <p:cNvPicPr preferRelativeResize="0"/>
            <p:nvPr/>
          </p:nvPicPr>
          <p:blipFill rotWithShape="1">
            <a:blip r:embed="rId5">
              <a:alphaModFix/>
            </a:blip>
            <a:srcRect l="10797" r="7835"/>
            <a:stretch/>
          </p:blipFill>
          <p:spPr>
            <a:xfrm>
              <a:off x="228601" y="1752600"/>
              <a:ext cx="3733799" cy="259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Shape 348"/>
            <p:cNvSpPr txBox="1"/>
            <p:nvPr/>
          </p:nvSpPr>
          <p:spPr>
            <a:xfrm>
              <a:off x="4724400" y="1676400"/>
              <a:ext cx="3810000" cy="26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 dirty="0">
                  <a:solidFill>
                    <a:srgbClr val="980000"/>
                  </a:solidFill>
                </a:rPr>
                <a:t>Burglary is less in regions with high property rate</a:t>
              </a:r>
              <a:endParaRPr sz="3600" b="1" dirty="0">
                <a:solidFill>
                  <a:srgbClr val="98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ctrTitle" idx="4294967295"/>
          </p:nvPr>
        </p:nvSpPr>
        <p:spPr>
          <a:xfrm>
            <a:off x="1534850" y="2726350"/>
            <a:ext cx="6074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Geographically Weighted Regression</a:t>
            </a:r>
            <a:endParaRPr sz="6000" dirty="0"/>
          </a:p>
        </p:txBody>
      </p:sp>
      <p:sp>
        <p:nvSpPr>
          <p:cNvPr id="360" name="Shape 360"/>
          <p:cNvSpPr/>
          <p:nvPr/>
        </p:nvSpPr>
        <p:spPr>
          <a:xfrm>
            <a:off x="5334000" y="1572207"/>
            <a:ext cx="268730" cy="256593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Shape 361"/>
          <p:cNvGrpSpPr/>
          <p:nvPr/>
        </p:nvGrpSpPr>
        <p:grpSpPr>
          <a:xfrm>
            <a:off x="4563670" y="457200"/>
            <a:ext cx="1151330" cy="1151646"/>
            <a:chOff x="6654650" y="3665275"/>
            <a:chExt cx="409100" cy="409125"/>
          </a:xfrm>
        </p:grpSpPr>
        <p:sp>
          <p:nvSpPr>
            <p:cNvPr id="362" name="Shape 362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Shape 364"/>
          <p:cNvGrpSpPr/>
          <p:nvPr/>
        </p:nvGrpSpPr>
        <p:grpSpPr>
          <a:xfrm rot="1056994">
            <a:off x="2799704" y="1164075"/>
            <a:ext cx="760645" cy="760759"/>
            <a:chOff x="570875" y="4322250"/>
            <a:chExt cx="443300" cy="443325"/>
          </a:xfrm>
        </p:grpSpPr>
        <p:sp>
          <p:nvSpPr>
            <p:cNvPr id="365" name="Shape 365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Shape 369"/>
          <p:cNvSpPr/>
          <p:nvPr/>
        </p:nvSpPr>
        <p:spPr>
          <a:xfrm rot="2466893">
            <a:off x="3517845" y="707685"/>
            <a:ext cx="373377" cy="356513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Shape 370"/>
          <p:cNvSpPr/>
          <p:nvPr/>
        </p:nvSpPr>
        <p:spPr>
          <a:xfrm rot="-1609499">
            <a:off x="4082035" y="1144387"/>
            <a:ext cx="268723" cy="256585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Shape 371"/>
          <p:cNvSpPr/>
          <p:nvPr/>
        </p:nvSpPr>
        <p:spPr>
          <a:xfrm rot="2926106">
            <a:off x="6009233" y="1288955"/>
            <a:ext cx="201218" cy="192130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-1609636">
            <a:off x="4677504" y="260192"/>
            <a:ext cx="181288" cy="17309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CB634A-8233-A449-9B88-4907036E5A83}"/>
              </a:ext>
            </a:extLst>
          </p:cNvPr>
          <p:cNvSpPr txBox="1"/>
          <p:nvPr/>
        </p:nvSpPr>
        <p:spPr>
          <a:xfrm>
            <a:off x="5703016" y="4388101"/>
            <a:ext cx="35044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dirty="0">
                <a:hlinkClick r:id="rId3"/>
              </a:rPr>
            </a:br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 Brunsdon, S Fotheringham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12BAC-6C6E-CF43-A8AE-FDF5C76983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7" name="Shape 378">
            <a:extLst>
              <a:ext uri="{FF2B5EF4-FFF2-40B4-BE49-F238E27FC236}">
                <a16:creationId xmlns:a16="http://schemas.microsoft.com/office/drawing/2014/main" id="{F89296D2-9D13-B041-A127-1A6A77576C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GWR Intuition</a:t>
            </a:r>
            <a:endParaRPr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1D5B61-2383-1248-8BB2-074B86AF5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807" y="1059600"/>
            <a:ext cx="3984358" cy="29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921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12BAC-6C6E-CF43-A8AE-FDF5C76983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7" name="Shape 378">
            <a:extLst>
              <a:ext uri="{FF2B5EF4-FFF2-40B4-BE49-F238E27FC236}">
                <a16:creationId xmlns:a16="http://schemas.microsoft.com/office/drawing/2014/main" id="{F89296D2-9D13-B041-A127-1A6A77576C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GWR Intuition</a:t>
            </a:r>
            <a:endParaRPr sz="3600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178C7BB-FF5B-2A45-AA70-A6B83A906DDB}"/>
              </a:ext>
            </a:extLst>
          </p:cNvPr>
          <p:cNvSpPr/>
          <p:nvPr/>
        </p:nvSpPr>
        <p:spPr>
          <a:xfrm>
            <a:off x="659291" y="952023"/>
            <a:ext cx="7825418" cy="4083900"/>
          </a:xfrm>
          <a:custGeom>
            <a:avLst/>
            <a:gdLst>
              <a:gd name="connsiteX0" fmla="*/ 0 w 10764982"/>
              <a:gd name="connsiteY0" fmla="*/ 0 h 6858000"/>
              <a:gd name="connsiteX1" fmla="*/ 10764982 w 10764982"/>
              <a:gd name="connsiteY1" fmla="*/ 0 h 6858000"/>
              <a:gd name="connsiteX2" fmla="*/ 10764982 w 10764982"/>
              <a:gd name="connsiteY2" fmla="*/ 6858000 h 6858000"/>
              <a:gd name="connsiteX3" fmla="*/ 0 w 10764982"/>
              <a:gd name="connsiteY3" fmla="*/ 6858000 h 6858000"/>
              <a:gd name="connsiteX4" fmla="*/ 0 w 10764982"/>
              <a:gd name="connsiteY4" fmla="*/ 0 h 6858000"/>
              <a:gd name="connsiteX0" fmla="*/ 1953491 w 10764982"/>
              <a:gd name="connsiteY0" fmla="*/ 2327564 h 6858000"/>
              <a:gd name="connsiteX1" fmla="*/ 10764982 w 10764982"/>
              <a:gd name="connsiteY1" fmla="*/ 0 h 6858000"/>
              <a:gd name="connsiteX2" fmla="*/ 10764982 w 10764982"/>
              <a:gd name="connsiteY2" fmla="*/ 6858000 h 6858000"/>
              <a:gd name="connsiteX3" fmla="*/ 0 w 10764982"/>
              <a:gd name="connsiteY3" fmla="*/ 6858000 h 6858000"/>
              <a:gd name="connsiteX4" fmla="*/ 1953491 w 10764982"/>
              <a:gd name="connsiteY4" fmla="*/ 2327564 h 6858000"/>
              <a:gd name="connsiteX0" fmla="*/ 1953491 w 10764982"/>
              <a:gd name="connsiteY0" fmla="*/ 110837 h 4641273"/>
              <a:gd name="connsiteX1" fmla="*/ 7966364 w 10764982"/>
              <a:gd name="connsiteY1" fmla="*/ 0 h 4641273"/>
              <a:gd name="connsiteX2" fmla="*/ 10764982 w 10764982"/>
              <a:gd name="connsiteY2" fmla="*/ 4641273 h 4641273"/>
              <a:gd name="connsiteX3" fmla="*/ 0 w 10764982"/>
              <a:gd name="connsiteY3" fmla="*/ 4641273 h 4641273"/>
              <a:gd name="connsiteX4" fmla="*/ 1953491 w 10764982"/>
              <a:gd name="connsiteY4" fmla="*/ 110837 h 4641273"/>
              <a:gd name="connsiteX0" fmla="*/ 1953491 w 10764982"/>
              <a:gd name="connsiteY0" fmla="*/ 0 h 4530436"/>
              <a:gd name="connsiteX1" fmla="*/ 7800109 w 10764982"/>
              <a:gd name="connsiteY1" fmla="*/ 110835 h 4530436"/>
              <a:gd name="connsiteX2" fmla="*/ 10764982 w 10764982"/>
              <a:gd name="connsiteY2" fmla="*/ 4530436 h 4530436"/>
              <a:gd name="connsiteX3" fmla="*/ 0 w 10764982"/>
              <a:gd name="connsiteY3" fmla="*/ 4530436 h 4530436"/>
              <a:gd name="connsiteX4" fmla="*/ 1953491 w 10764982"/>
              <a:gd name="connsiteY4" fmla="*/ 0 h 4530436"/>
              <a:gd name="connsiteX0" fmla="*/ 1953491 w 11249891"/>
              <a:gd name="connsiteY0" fmla="*/ 0 h 4530436"/>
              <a:gd name="connsiteX1" fmla="*/ 7800109 w 11249891"/>
              <a:gd name="connsiteY1" fmla="*/ 110835 h 4530436"/>
              <a:gd name="connsiteX2" fmla="*/ 11249891 w 11249891"/>
              <a:gd name="connsiteY2" fmla="*/ 2133600 h 4530436"/>
              <a:gd name="connsiteX3" fmla="*/ 0 w 11249891"/>
              <a:gd name="connsiteY3" fmla="*/ 4530436 h 4530436"/>
              <a:gd name="connsiteX4" fmla="*/ 1953491 w 11249891"/>
              <a:gd name="connsiteY4" fmla="*/ 0 h 4530436"/>
              <a:gd name="connsiteX0" fmla="*/ 2798618 w 12095018"/>
              <a:gd name="connsiteY0" fmla="*/ 0 h 2161309"/>
              <a:gd name="connsiteX1" fmla="*/ 8645236 w 12095018"/>
              <a:gd name="connsiteY1" fmla="*/ 110835 h 2161309"/>
              <a:gd name="connsiteX2" fmla="*/ 12095018 w 12095018"/>
              <a:gd name="connsiteY2" fmla="*/ 2133600 h 2161309"/>
              <a:gd name="connsiteX3" fmla="*/ 0 w 12095018"/>
              <a:gd name="connsiteY3" fmla="*/ 2161309 h 2161309"/>
              <a:gd name="connsiteX4" fmla="*/ 2798618 w 12095018"/>
              <a:gd name="connsiteY4" fmla="*/ 0 h 2161309"/>
              <a:gd name="connsiteX0" fmla="*/ 2798618 w 12095018"/>
              <a:gd name="connsiteY0" fmla="*/ 0 h 2105890"/>
              <a:gd name="connsiteX1" fmla="*/ 8645236 w 12095018"/>
              <a:gd name="connsiteY1" fmla="*/ 55416 h 2105890"/>
              <a:gd name="connsiteX2" fmla="*/ 12095018 w 12095018"/>
              <a:gd name="connsiteY2" fmla="*/ 2078181 h 2105890"/>
              <a:gd name="connsiteX3" fmla="*/ 0 w 12095018"/>
              <a:gd name="connsiteY3" fmla="*/ 2105890 h 2105890"/>
              <a:gd name="connsiteX4" fmla="*/ 2798618 w 12095018"/>
              <a:gd name="connsiteY4" fmla="*/ 0 h 2105890"/>
              <a:gd name="connsiteX0" fmla="*/ 2840181 w 12095018"/>
              <a:gd name="connsiteY0" fmla="*/ 2 h 2050474"/>
              <a:gd name="connsiteX1" fmla="*/ 8645236 w 12095018"/>
              <a:gd name="connsiteY1" fmla="*/ 0 h 2050474"/>
              <a:gd name="connsiteX2" fmla="*/ 12095018 w 12095018"/>
              <a:gd name="connsiteY2" fmla="*/ 2022765 h 2050474"/>
              <a:gd name="connsiteX3" fmla="*/ 0 w 12095018"/>
              <a:gd name="connsiteY3" fmla="*/ 2050474 h 2050474"/>
              <a:gd name="connsiteX4" fmla="*/ 2840181 w 12095018"/>
              <a:gd name="connsiteY4" fmla="*/ 2 h 2050474"/>
              <a:gd name="connsiteX0" fmla="*/ 2840181 w 12095018"/>
              <a:gd name="connsiteY0" fmla="*/ 4144 h 2054616"/>
              <a:gd name="connsiteX1" fmla="*/ 12039600 w 12095018"/>
              <a:gd name="connsiteY1" fmla="*/ 0 h 2054616"/>
              <a:gd name="connsiteX2" fmla="*/ 12095018 w 12095018"/>
              <a:gd name="connsiteY2" fmla="*/ 2026907 h 2054616"/>
              <a:gd name="connsiteX3" fmla="*/ 0 w 12095018"/>
              <a:gd name="connsiteY3" fmla="*/ 2054616 h 2054616"/>
              <a:gd name="connsiteX4" fmla="*/ 2840181 w 12095018"/>
              <a:gd name="connsiteY4" fmla="*/ 4144 h 2054616"/>
              <a:gd name="connsiteX0" fmla="*/ 96981 w 12095018"/>
              <a:gd name="connsiteY0" fmla="*/ 8287 h 2054616"/>
              <a:gd name="connsiteX1" fmla="*/ 12039600 w 12095018"/>
              <a:gd name="connsiteY1" fmla="*/ 0 h 2054616"/>
              <a:gd name="connsiteX2" fmla="*/ 12095018 w 12095018"/>
              <a:gd name="connsiteY2" fmla="*/ 2026907 h 2054616"/>
              <a:gd name="connsiteX3" fmla="*/ 0 w 12095018"/>
              <a:gd name="connsiteY3" fmla="*/ 2054616 h 2054616"/>
              <a:gd name="connsiteX4" fmla="*/ 96981 w 12095018"/>
              <a:gd name="connsiteY4" fmla="*/ 8287 h 2054616"/>
              <a:gd name="connsiteX0" fmla="*/ 96981 w 12095018"/>
              <a:gd name="connsiteY0" fmla="*/ 8287 h 2054616"/>
              <a:gd name="connsiteX1" fmla="*/ 12039600 w 12095018"/>
              <a:gd name="connsiteY1" fmla="*/ 0 h 2054616"/>
              <a:gd name="connsiteX2" fmla="*/ 12095018 w 12095018"/>
              <a:gd name="connsiteY2" fmla="*/ 2051761 h 2054616"/>
              <a:gd name="connsiteX3" fmla="*/ 0 w 12095018"/>
              <a:gd name="connsiteY3" fmla="*/ 2054616 h 2054616"/>
              <a:gd name="connsiteX4" fmla="*/ 96981 w 12095018"/>
              <a:gd name="connsiteY4" fmla="*/ 8287 h 205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5018" h="2054616">
                <a:moveTo>
                  <a:pt x="96981" y="8287"/>
                </a:moveTo>
                <a:lnTo>
                  <a:pt x="12039600" y="0"/>
                </a:lnTo>
                <a:lnTo>
                  <a:pt x="12095018" y="2051761"/>
                </a:lnTo>
                <a:lnTo>
                  <a:pt x="0" y="2054616"/>
                </a:lnTo>
                <a:lnTo>
                  <a:pt x="96981" y="8287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011422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12BAC-6C6E-CF43-A8AE-FDF5C76983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FBE262A-ADA6-AD41-B428-3F51B4704FA1}"/>
              </a:ext>
            </a:extLst>
          </p:cNvPr>
          <p:cNvSpPr/>
          <p:nvPr/>
        </p:nvSpPr>
        <p:spPr>
          <a:xfrm>
            <a:off x="0" y="1749972"/>
            <a:ext cx="9202303" cy="1939679"/>
          </a:xfrm>
          <a:custGeom>
            <a:avLst/>
            <a:gdLst>
              <a:gd name="connsiteX0" fmla="*/ 0 w 10764982"/>
              <a:gd name="connsiteY0" fmla="*/ 0 h 6858000"/>
              <a:gd name="connsiteX1" fmla="*/ 10764982 w 10764982"/>
              <a:gd name="connsiteY1" fmla="*/ 0 h 6858000"/>
              <a:gd name="connsiteX2" fmla="*/ 10764982 w 10764982"/>
              <a:gd name="connsiteY2" fmla="*/ 6858000 h 6858000"/>
              <a:gd name="connsiteX3" fmla="*/ 0 w 10764982"/>
              <a:gd name="connsiteY3" fmla="*/ 6858000 h 6858000"/>
              <a:gd name="connsiteX4" fmla="*/ 0 w 10764982"/>
              <a:gd name="connsiteY4" fmla="*/ 0 h 6858000"/>
              <a:gd name="connsiteX0" fmla="*/ 1953491 w 10764982"/>
              <a:gd name="connsiteY0" fmla="*/ 2327564 h 6858000"/>
              <a:gd name="connsiteX1" fmla="*/ 10764982 w 10764982"/>
              <a:gd name="connsiteY1" fmla="*/ 0 h 6858000"/>
              <a:gd name="connsiteX2" fmla="*/ 10764982 w 10764982"/>
              <a:gd name="connsiteY2" fmla="*/ 6858000 h 6858000"/>
              <a:gd name="connsiteX3" fmla="*/ 0 w 10764982"/>
              <a:gd name="connsiteY3" fmla="*/ 6858000 h 6858000"/>
              <a:gd name="connsiteX4" fmla="*/ 1953491 w 10764982"/>
              <a:gd name="connsiteY4" fmla="*/ 2327564 h 6858000"/>
              <a:gd name="connsiteX0" fmla="*/ 1953491 w 10764982"/>
              <a:gd name="connsiteY0" fmla="*/ 110837 h 4641273"/>
              <a:gd name="connsiteX1" fmla="*/ 7966364 w 10764982"/>
              <a:gd name="connsiteY1" fmla="*/ 0 h 4641273"/>
              <a:gd name="connsiteX2" fmla="*/ 10764982 w 10764982"/>
              <a:gd name="connsiteY2" fmla="*/ 4641273 h 4641273"/>
              <a:gd name="connsiteX3" fmla="*/ 0 w 10764982"/>
              <a:gd name="connsiteY3" fmla="*/ 4641273 h 4641273"/>
              <a:gd name="connsiteX4" fmla="*/ 1953491 w 10764982"/>
              <a:gd name="connsiteY4" fmla="*/ 110837 h 4641273"/>
              <a:gd name="connsiteX0" fmla="*/ 1953491 w 10764982"/>
              <a:gd name="connsiteY0" fmla="*/ 0 h 4530436"/>
              <a:gd name="connsiteX1" fmla="*/ 7800109 w 10764982"/>
              <a:gd name="connsiteY1" fmla="*/ 110835 h 4530436"/>
              <a:gd name="connsiteX2" fmla="*/ 10764982 w 10764982"/>
              <a:gd name="connsiteY2" fmla="*/ 4530436 h 4530436"/>
              <a:gd name="connsiteX3" fmla="*/ 0 w 10764982"/>
              <a:gd name="connsiteY3" fmla="*/ 4530436 h 4530436"/>
              <a:gd name="connsiteX4" fmla="*/ 1953491 w 10764982"/>
              <a:gd name="connsiteY4" fmla="*/ 0 h 4530436"/>
              <a:gd name="connsiteX0" fmla="*/ 1953491 w 11249891"/>
              <a:gd name="connsiteY0" fmla="*/ 0 h 4530436"/>
              <a:gd name="connsiteX1" fmla="*/ 7800109 w 11249891"/>
              <a:gd name="connsiteY1" fmla="*/ 110835 h 4530436"/>
              <a:gd name="connsiteX2" fmla="*/ 11249891 w 11249891"/>
              <a:gd name="connsiteY2" fmla="*/ 2133600 h 4530436"/>
              <a:gd name="connsiteX3" fmla="*/ 0 w 11249891"/>
              <a:gd name="connsiteY3" fmla="*/ 4530436 h 4530436"/>
              <a:gd name="connsiteX4" fmla="*/ 1953491 w 11249891"/>
              <a:gd name="connsiteY4" fmla="*/ 0 h 4530436"/>
              <a:gd name="connsiteX0" fmla="*/ 2798618 w 12095018"/>
              <a:gd name="connsiteY0" fmla="*/ 0 h 2161309"/>
              <a:gd name="connsiteX1" fmla="*/ 8645236 w 12095018"/>
              <a:gd name="connsiteY1" fmla="*/ 110835 h 2161309"/>
              <a:gd name="connsiteX2" fmla="*/ 12095018 w 12095018"/>
              <a:gd name="connsiteY2" fmla="*/ 2133600 h 2161309"/>
              <a:gd name="connsiteX3" fmla="*/ 0 w 12095018"/>
              <a:gd name="connsiteY3" fmla="*/ 2161309 h 2161309"/>
              <a:gd name="connsiteX4" fmla="*/ 2798618 w 12095018"/>
              <a:gd name="connsiteY4" fmla="*/ 0 h 2161309"/>
              <a:gd name="connsiteX0" fmla="*/ 2798618 w 12095018"/>
              <a:gd name="connsiteY0" fmla="*/ 0 h 2105890"/>
              <a:gd name="connsiteX1" fmla="*/ 8645236 w 12095018"/>
              <a:gd name="connsiteY1" fmla="*/ 55416 h 2105890"/>
              <a:gd name="connsiteX2" fmla="*/ 12095018 w 12095018"/>
              <a:gd name="connsiteY2" fmla="*/ 2078181 h 2105890"/>
              <a:gd name="connsiteX3" fmla="*/ 0 w 12095018"/>
              <a:gd name="connsiteY3" fmla="*/ 2105890 h 2105890"/>
              <a:gd name="connsiteX4" fmla="*/ 2798618 w 12095018"/>
              <a:gd name="connsiteY4" fmla="*/ 0 h 2105890"/>
              <a:gd name="connsiteX0" fmla="*/ 2840181 w 12095018"/>
              <a:gd name="connsiteY0" fmla="*/ 2 h 2050474"/>
              <a:gd name="connsiteX1" fmla="*/ 8645236 w 12095018"/>
              <a:gd name="connsiteY1" fmla="*/ 0 h 2050474"/>
              <a:gd name="connsiteX2" fmla="*/ 12095018 w 12095018"/>
              <a:gd name="connsiteY2" fmla="*/ 2022765 h 2050474"/>
              <a:gd name="connsiteX3" fmla="*/ 0 w 12095018"/>
              <a:gd name="connsiteY3" fmla="*/ 2050474 h 2050474"/>
              <a:gd name="connsiteX4" fmla="*/ 2840181 w 12095018"/>
              <a:gd name="connsiteY4" fmla="*/ 2 h 20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5018" h="2050474">
                <a:moveTo>
                  <a:pt x="2840181" y="2"/>
                </a:moveTo>
                <a:lnTo>
                  <a:pt x="8645236" y="0"/>
                </a:lnTo>
                <a:lnTo>
                  <a:pt x="12095018" y="2022765"/>
                </a:lnTo>
                <a:lnTo>
                  <a:pt x="0" y="2050474"/>
                </a:lnTo>
                <a:lnTo>
                  <a:pt x="2840181" y="2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hape 378">
            <a:extLst>
              <a:ext uri="{FF2B5EF4-FFF2-40B4-BE49-F238E27FC236}">
                <a16:creationId xmlns:a16="http://schemas.microsoft.com/office/drawing/2014/main" id="{F89296D2-9D13-B041-A127-1A6A77576C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GWR Intuition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4247175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Verg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236</Words>
  <Application>Microsoft Macintosh PowerPoint</Application>
  <PresentationFormat>On-screen Show (16:9)</PresentationFormat>
  <Paragraphs>46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Fira Sans</vt:lpstr>
      <vt:lpstr>Arial</vt:lpstr>
      <vt:lpstr>Fira Sans Light</vt:lpstr>
      <vt:lpstr>Ultra</vt:lpstr>
      <vt:lpstr>Comic Sans MS</vt:lpstr>
      <vt:lpstr>Verges template</vt:lpstr>
      <vt:lpstr>“To be OR not to be, that is the question”</vt:lpstr>
      <vt:lpstr>Moving to a new city, ROCHESTER</vt:lpstr>
      <vt:lpstr>PowerPoint Presentation</vt:lpstr>
      <vt:lpstr>Hello!</vt:lpstr>
      <vt:lpstr>Initial Analysis of Rochester Crime Data</vt:lpstr>
      <vt:lpstr>Geographically Weighted Regression</vt:lpstr>
      <vt:lpstr>GWR Intuition</vt:lpstr>
      <vt:lpstr>GWR Intuition</vt:lpstr>
      <vt:lpstr>GWR Intuition</vt:lpstr>
      <vt:lpstr>PowerPoint Presentation</vt:lpstr>
      <vt:lpstr>GWR Intuition</vt:lpstr>
      <vt:lpstr>PowerPoint Presentation</vt:lpstr>
      <vt:lpstr>WEBSITE that tells you crime probabilities of an area</vt:lpstr>
      <vt:lpstr>Thank you for listening!!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“To be OR not to be, that is the question”</dc:title>
  <cp:lastModifiedBy>Acharyya, Rupam</cp:lastModifiedBy>
  <cp:revision>18</cp:revision>
  <dcterms:modified xsi:type="dcterms:W3CDTF">2018-04-21T15:33:28Z</dcterms:modified>
</cp:coreProperties>
</file>